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1" r:id="rId2"/>
    <p:sldId id="271" r:id="rId3"/>
    <p:sldId id="262" r:id="rId4"/>
    <p:sldId id="266" r:id="rId5"/>
    <p:sldId id="274" r:id="rId6"/>
    <p:sldId id="279" r:id="rId7"/>
    <p:sldId id="272" r:id="rId8"/>
    <p:sldId id="280" r:id="rId9"/>
    <p:sldId id="282" r:id="rId10"/>
    <p:sldId id="302" r:id="rId11"/>
    <p:sldId id="295" r:id="rId12"/>
    <p:sldId id="294" r:id="rId13"/>
    <p:sldId id="292" r:id="rId14"/>
    <p:sldId id="283" r:id="rId15"/>
    <p:sldId id="29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1D9C5-BE09-3E48-8379-F9E485ECB9B1}"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AF6EA-0870-694C-B653-5C463F406080}" type="slidenum">
              <a:rPr lang="en-US" smtClean="0"/>
              <a:t>‹#›</a:t>
            </a:fld>
            <a:endParaRPr lang="en-US"/>
          </a:p>
        </p:txBody>
      </p:sp>
    </p:spTree>
    <p:extLst>
      <p:ext uri="{BB962C8B-B14F-4D97-AF65-F5344CB8AC3E}">
        <p14:creationId xmlns:p14="http://schemas.microsoft.com/office/powerpoint/2010/main" val="3776770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65E0AD-524F-42C3-84E1-28F2468C8B89}" type="slidenum">
              <a:rPr lang="en-US" smtClean="0"/>
              <a:t>13</a:t>
            </a:fld>
            <a:endParaRPr lang="en-US"/>
          </a:p>
        </p:txBody>
      </p:sp>
    </p:spTree>
    <p:extLst>
      <p:ext uri="{BB962C8B-B14F-4D97-AF65-F5344CB8AC3E}">
        <p14:creationId xmlns:p14="http://schemas.microsoft.com/office/powerpoint/2010/main" val="269691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975F0-B785-0B7D-1191-DAE87BC33B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1392F-7900-E6C7-34BD-91AFD4B3B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BFC647-E8BF-5D9B-BCB0-705478857F0E}"/>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8B0976A6-8C64-FB26-D407-5549FA8A5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86F39-17B3-8745-81F6-4C66FA605159}"/>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3647792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4116-2FB3-FDC8-2E6F-046DA78A1C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C73EB9-7B55-F805-E2E0-DD40BCAB4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1921DC-FC82-6FED-B34E-729B448471A3}"/>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D8B388DD-81A4-0582-44BD-821C2BFC3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8F0BB-BFF4-3013-2375-62B22E91B206}"/>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86312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5228C1-E68E-FBDC-D2E3-FEA939CFE2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BA3EC7-4128-76E6-8EDC-B09AEFB95E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1D42E-42BF-0898-9011-BED66A24455C}"/>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C6826497-A9DF-BE13-3618-3F294C4083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39395-820A-FF60-309C-A5D1E7ABCC73}"/>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2950337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6319-0B92-981C-4DF3-BC5570BBC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4D6A6E-2956-02D5-4C2A-9D60154C2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5E956-7861-44F1-19E7-1034173FC8DF}"/>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53183747-C4AE-4843-1A41-6354D1864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8F5C1-9EB2-9CC8-B6E3-1F79BEA33190}"/>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2802437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0B3A-B7F2-D4EA-81F0-572CAD15BC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CFCFB-9A94-72E8-10E9-07EB7FBF64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49CC6A-9807-175C-5CFD-BF697D21AA0B}"/>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F767C6D7-4B37-92C4-20FE-F980825BE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3CFDC-03E8-E3B4-968A-0687D22DAD0C}"/>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233825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3D1E-B99D-BBA7-24E2-65B19279B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A2172-2299-F99B-82A6-643774CFA1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CDF40F-F9F3-89F5-BA37-07E3F7AFC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47D22-960E-B2A1-419A-AA5DC10EA1F1}"/>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6" name="Footer Placeholder 5">
            <a:extLst>
              <a:ext uri="{FF2B5EF4-FFF2-40B4-BE49-F238E27FC236}">
                <a16:creationId xmlns:a16="http://schemas.microsoft.com/office/drawing/2014/main" id="{4A521AA9-98BE-1436-DCC3-B984714178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4EEEC-0B95-1B5A-8F43-0066B2A94E71}"/>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273760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A047-0C8D-CA12-E9DE-93A54D7B6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A2DED4-CE8B-89CB-B0DC-C53F179F1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C0307-CAD2-CAAE-25BD-7455678EBA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D563D4-0ABD-174C-DE8B-82A4ECA3B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6D2EF2-9BB6-5720-897D-78A170FBE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5CEA2F-FE2D-DAF2-B7B6-3281293AE1B4}"/>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8" name="Footer Placeholder 7">
            <a:extLst>
              <a:ext uri="{FF2B5EF4-FFF2-40B4-BE49-F238E27FC236}">
                <a16:creationId xmlns:a16="http://schemas.microsoft.com/office/drawing/2014/main" id="{C4DF56FF-F429-E3CB-38B3-A7C59B5EB9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8A5D5D-7B76-9F96-C775-8D253446770A}"/>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1644389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6101-B3E4-D3D7-06BF-99E2363F57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24260C-DB16-8F30-C753-6FE5EE476790}"/>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4" name="Footer Placeholder 3">
            <a:extLst>
              <a:ext uri="{FF2B5EF4-FFF2-40B4-BE49-F238E27FC236}">
                <a16:creationId xmlns:a16="http://schemas.microsoft.com/office/drawing/2014/main" id="{FB4A9B96-7983-83AB-CB7D-7051FD49E7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BB0412-4FA8-44C5-C730-FF21DD396F7F}"/>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384172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0F52C4-B019-9F7B-F836-D027E7BC8F17}"/>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3" name="Footer Placeholder 2">
            <a:extLst>
              <a:ext uri="{FF2B5EF4-FFF2-40B4-BE49-F238E27FC236}">
                <a16:creationId xmlns:a16="http://schemas.microsoft.com/office/drawing/2014/main" id="{A72F1DD0-F716-CC09-421B-C2EA8220B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8C678D-25CF-0F94-521D-99EDBBA2E96A}"/>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27008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6C93-11A4-49A9-6747-058E61589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110884-39D2-9089-7CD0-F85D0DAA84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C9DD73-B153-9142-571D-62890F001B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32C8A-7DC9-9800-611B-76F440C5CB4F}"/>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6" name="Footer Placeholder 5">
            <a:extLst>
              <a:ext uri="{FF2B5EF4-FFF2-40B4-BE49-F238E27FC236}">
                <a16:creationId xmlns:a16="http://schemas.microsoft.com/office/drawing/2014/main" id="{C3AEAE9F-DA8A-4D88-1886-F3DFAD14D1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0751B8-F91F-35B5-F320-78F31F26C519}"/>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3448591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A1EA-C08F-7FBC-3DA9-1A4A424D6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10728B-9A17-4E86-1F68-1C4FC019D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E3DE42-A3B2-12BD-3E07-2036A7A6F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DDBFD-B6A4-2280-BD7E-E34FD73FECA1}"/>
              </a:ext>
            </a:extLst>
          </p:cNvPr>
          <p:cNvSpPr>
            <a:spLocks noGrp="1"/>
          </p:cNvSpPr>
          <p:nvPr>
            <p:ph type="dt" sz="half" idx="10"/>
          </p:nvPr>
        </p:nvSpPr>
        <p:spPr/>
        <p:txBody>
          <a:bodyPr/>
          <a:lstStyle/>
          <a:p>
            <a:fld id="{1C72047E-CD98-C443-A987-2A3DECB21A42}" type="datetimeFigureOut">
              <a:rPr lang="en-US" smtClean="0"/>
              <a:t>11/14/24</a:t>
            </a:fld>
            <a:endParaRPr lang="en-US"/>
          </a:p>
        </p:txBody>
      </p:sp>
      <p:sp>
        <p:nvSpPr>
          <p:cNvPr id="6" name="Footer Placeholder 5">
            <a:extLst>
              <a:ext uri="{FF2B5EF4-FFF2-40B4-BE49-F238E27FC236}">
                <a16:creationId xmlns:a16="http://schemas.microsoft.com/office/drawing/2014/main" id="{5DD8F0AB-E5ED-723D-E9FD-CFB28BBA74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771464-AEDB-FBFF-74A5-0A97C3DB6855}"/>
              </a:ext>
            </a:extLst>
          </p:cNvPr>
          <p:cNvSpPr>
            <a:spLocks noGrp="1"/>
          </p:cNvSpPr>
          <p:nvPr>
            <p:ph type="sldNum" sz="quarter" idx="12"/>
          </p:nvPr>
        </p:nvSpPr>
        <p:spPr/>
        <p:txBody>
          <a:bodyPr/>
          <a:lstStyle/>
          <a:p>
            <a:fld id="{36519FE6-E518-9D41-B243-C206A0D037F8}" type="slidenum">
              <a:rPr lang="en-US" smtClean="0"/>
              <a:t>‹#›</a:t>
            </a:fld>
            <a:endParaRPr lang="en-US"/>
          </a:p>
        </p:txBody>
      </p:sp>
    </p:spTree>
    <p:extLst>
      <p:ext uri="{BB962C8B-B14F-4D97-AF65-F5344CB8AC3E}">
        <p14:creationId xmlns:p14="http://schemas.microsoft.com/office/powerpoint/2010/main" val="66403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57A8CD-CDAE-7088-6D22-3F3FA8BFD7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9010E7-B69D-A499-A887-F64E730E91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018B7-6401-F5B2-55AE-5870DEB627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72047E-CD98-C443-A987-2A3DECB21A42}" type="datetimeFigureOut">
              <a:rPr lang="en-US" smtClean="0"/>
              <a:t>11/14/24</a:t>
            </a:fld>
            <a:endParaRPr lang="en-US"/>
          </a:p>
        </p:txBody>
      </p:sp>
      <p:sp>
        <p:nvSpPr>
          <p:cNvPr id="5" name="Footer Placeholder 4">
            <a:extLst>
              <a:ext uri="{FF2B5EF4-FFF2-40B4-BE49-F238E27FC236}">
                <a16:creationId xmlns:a16="http://schemas.microsoft.com/office/drawing/2014/main" id="{465B60F0-2847-A5C3-327C-E88E86882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9DA13B-F764-4CF8-7C20-BBE4AD90E1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519FE6-E518-9D41-B243-C206A0D037F8}" type="slidenum">
              <a:rPr lang="en-US" smtClean="0"/>
              <a:t>‹#›</a:t>
            </a:fld>
            <a:endParaRPr lang="en-US"/>
          </a:p>
        </p:txBody>
      </p:sp>
    </p:spTree>
    <p:extLst>
      <p:ext uri="{BB962C8B-B14F-4D97-AF65-F5344CB8AC3E}">
        <p14:creationId xmlns:p14="http://schemas.microsoft.com/office/powerpoint/2010/main" val="138337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00489-B1A8-2415-9020-8A240D681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9E843-31CC-A6A4-FF1E-35ED6BAF60DC}"/>
              </a:ext>
            </a:extLst>
          </p:cNvPr>
          <p:cNvSpPr>
            <a:spLocks noGrp="1"/>
          </p:cNvSpPr>
          <p:nvPr>
            <p:ph type="title"/>
          </p:nvPr>
        </p:nvSpPr>
        <p:spPr>
          <a:xfrm>
            <a:off x="5994160" y="131141"/>
            <a:ext cx="5801171" cy="1289257"/>
          </a:xfrm>
        </p:spPr>
        <p:txBody>
          <a:bodyPr>
            <a:normAutofit/>
          </a:bodyPr>
          <a:lstStyle/>
          <a:p>
            <a:r>
              <a:rPr lang="en-US" sz="2800" b="1">
                <a:solidFill>
                  <a:schemeClr val="tx2">
                    <a:lumMod val="50000"/>
                    <a:lumOff val="50000"/>
                  </a:schemeClr>
                </a:solidFill>
                <a:latin typeface="Times New Roman"/>
                <a:cs typeface="Times New Roman"/>
              </a:rPr>
              <a:t>Exploratory Data Analysis 3</a:t>
            </a:r>
            <a:endParaRPr lang="en-US" sz="28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E351AD11-4F30-F2B6-EE21-7737DDDF548C}"/>
              </a:ext>
            </a:extLst>
          </p:cNvPr>
          <p:cNvSpPr>
            <a:spLocks noGrp="1"/>
          </p:cNvSpPr>
          <p:nvPr>
            <p:ph idx="1"/>
          </p:nvPr>
        </p:nvSpPr>
        <p:spPr>
          <a:xfrm>
            <a:off x="5994160" y="1127582"/>
            <a:ext cx="5801171" cy="5146020"/>
          </a:xfrm>
        </p:spPr>
        <p:txBody>
          <a:bodyPr vert="horz" lIns="91440" tIns="45720" rIns="91440" bIns="45720" rtlCol="0" anchor="t">
            <a:noAutofit/>
          </a:bodyPr>
          <a:lstStyle/>
          <a:p>
            <a:pPr marL="0" indent="0">
              <a:lnSpc>
                <a:spcPct val="70000"/>
              </a:lnSpc>
              <a:buNone/>
            </a:pPr>
            <a:r>
              <a:rPr lang="en-US" sz="1600" b="1">
                <a:solidFill>
                  <a:schemeClr val="tx1">
                    <a:lumMod val="85000"/>
                    <a:lumOff val="15000"/>
                  </a:schemeClr>
                </a:solidFill>
                <a:latin typeface="Times New Roman"/>
                <a:cs typeface="Times New Roman"/>
              </a:rPr>
              <a:t>Correlations</a:t>
            </a:r>
          </a:p>
          <a:p>
            <a:pPr marL="0" indent="0">
              <a:lnSpc>
                <a:spcPct val="80000"/>
              </a:lnSpc>
              <a:buNone/>
            </a:pPr>
            <a:r>
              <a:rPr lang="en-US" sz="1600">
                <a:solidFill>
                  <a:schemeClr val="tx1">
                    <a:lumMod val="85000"/>
                    <a:lumOff val="15000"/>
                  </a:schemeClr>
                </a:solidFill>
                <a:latin typeface="Times New Roman"/>
                <a:cs typeface="Times New Roman"/>
              </a:rPr>
              <a:t>A heatmap was added to this model to better visualize the correlation between </a:t>
            </a:r>
            <a:r>
              <a:rPr lang="en-US" sz="1600" b="1">
                <a:solidFill>
                  <a:schemeClr val="tx1">
                    <a:lumMod val="85000"/>
                    <a:lumOff val="15000"/>
                  </a:schemeClr>
                </a:solidFill>
                <a:latin typeface="Times New Roman"/>
                <a:cs typeface="Times New Roman"/>
              </a:rPr>
              <a:t>all variables</a:t>
            </a:r>
            <a:r>
              <a:rPr lang="en-US" sz="1600">
                <a:solidFill>
                  <a:schemeClr val="tx1">
                    <a:lumMod val="85000"/>
                    <a:lumOff val="15000"/>
                  </a:schemeClr>
                </a:solidFill>
                <a:latin typeface="Times New Roman"/>
                <a:cs typeface="Times New Roman"/>
              </a:rPr>
              <a:t>. </a:t>
            </a:r>
          </a:p>
          <a:p>
            <a:pPr marL="0" indent="0">
              <a:lnSpc>
                <a:spcPct val="80000"/>
              </a:lnSpc>
              <a:buNone/>
            </a:pPr>
            <a:r>
              <a:rPr lang="en-US" sz="1600" i="1">
                <a:solidFill>
                  <a:schemeClr val="tx1">
                    <a:lumMod val="85000"/>
                    <a:lumOff val="15000"/>
                  </a:schemeClr>
                </a:solidFill>
                <a:latin typeface="Times New Roman"/>
                <a:cs typeface="Times New Roman"/>
              </a:rPr>
              <a:t>Number of flights, Baggage loading time, </a:t>
            </a:r>
            <a:r>
              <a:rPr lang="en-US" sz="1600">
                <a:solidFill>
                  <a:schemeClr val="tx1">
                    <a:lumMod val="85000"/>
                    <a:lumOff val="15000"/>
                  </a:schemeClr>
                </a:solidFill>
                <a:latin typeface="Times New Roman"/>
                <a:cs typeface="Times New Roman"/>
              </a:rPr>
              <a:t>and</a:t>
            </a:r>
            <a:r>
              <a:rPr lang="en-US" sz="1600" i="1">
                <a:solidFill>
                  <a:schemeClr val="tx1">
                    <a:lumMod val="85000"/>
                    <a:lumOff val="15000"/>
                  </a:schemeClr>
                </a:solidFill>
                <a:latin typeface="Times New Roman"/>
                <a:cs typeface="Times New Roman"/>
              </a:rPr>
              <a:t> Late arrivals</a:t>
            </a:r>
            <a:r>
              <a:rPr lang="en-US" sz="1600">
                <a:solidFill>
                  <a:schemeClr val="tx1">
                    <a:lumMod val="85000"/>
                    <a:lumOff val="15000"/>
                  </a:schemeClr>
                </a:solidFill>
                <a:latin typeface="Times New Roman"/>
                <a:cs typeface="Times New Roman"/>
              </a:rPr>
              <a:t> are most correlated with </a:t>
            </a:r>
            <a:r>
              <a:rPr lang="en-US" sz="1600" i="1">
                <a:solidFill>
                  <a:schemeClr val="tx1">
                    <a:lumMod val="85000"/>
                    <a:lumOff val="15000"/>
                  </a:schemeClr>
                </a:solidFill>
                <a:latin typeface="Times New Roman"/>
                <a:cs typeface="Times New Roman"/>
              </a:rPr>
              <a:t>Arrival Delay</a:t>
            </a:r>
            <a:r>
              <a:rPr lang="en-US" sz="1600">
                <a:solidFill>
                  <a:schemeClr val="tx1">
                    <a:lumMod val="85000"/>
                    <a:lumOff val="15000"/>
                  </a:schemeClr>
                </a:solidFill>
                <a:latin typeface="Times New Roman"/>
                <a:cs typeface="Times New Roman"/>
              </a:rPr>
              <a:t>. </a:t>
            </a:r>
            <a:r>
              <a:rPr lang="en-US" sz="1600" b="1">
                <a:solidFill>
                  <a:schemeClr val="tx1">
                    <a:lumMod val="85000"/>
                    <a:lumOff val="15000"/>
                  </a:schemeClr>
                </a:solidFill>
                <a:latin typeface="Times New Roman"/>
                <a:cs typeface="Times New Roman"/>
              </a:rPr>
              <a:t>The variables hold the most association with one another compared to other independent variables as well. </a:t>
            </a:r>
          </a:p>
          <a:p>
            <a:pPr marL="0" indent="0">
              <a:lnSpc>
                <a:spcPct val="80000"/>
              </a:lnSpc>
              <a:buNone/>
            </a:pPr>
            <a:r>
              <a:rPr lang="en-US" sz="1600" b="1">
                <a:solidFill>
                  <a:schemeClr val="tx1">
                    <a:lumMod val="85000"/>
                    <a:lumOff val="15000"/>
                  </a:schemeClr>
                </a:solidFill>
                <a:latin typeface="Times New Roman"/>
                <a:cs typeface="Times New Roman"/>
              </a:rPr>
              <a:t>Because of an extremely high correlation coefficient, we can assume some collinearity is present </a:t>
            </a:r>
            <a:r>
              <a:rPr lang="en-US" sz="1600">
                <a:solidFill>
                  <a:schemeClr val="tx1">
                    <a:lumMod val="85000"/>
                    <a:lumOff val="15000"/>
                  </a:schemeClr>
                </a:solidFill>
                <a:latin typeface="Times New Roman"/>
                <a:cs typeface="Times New Roman"/>
              </a:rPr>
              <a:t>in the variable </a:t>
            </a:r>
            <a:r>
              <a:rPr lang="en-US" sz="1600" i="1">
                <a:solidFill>
                  <a:schemeClr val="tx1">
                    <a:lumMod val="85000"/>
                    <a:lumOff val="15000"/>
                  </a:schemeClr>
                </a:solidFill>
                <a:latin typeface="Times New Roman"/>
                <a:cs typeface="Times New Roman"/>
              </a:rPr>
              <a:t>Number of </a:t>
            </a:r>
            <a:r>
              <a:rPr lang="en-US" sz="1600" i="1" err="1">
                <a:solidFill>
                  <a:schemeClr val="tx1">
                    <a:lumMod val="85000"/>
                    <a:lumOff val="15000"/>
                  </a:schemeClr>
                </a:solidFill>
                <a:latin typeface="Times New Roman"/>
                <a:cs typeface="Times New Roman"/>
              </a:rPr>
              <a:t>fligths</a:t>
            </a:r>
            <a:r>
              <a:rPr lang="en-US" sz="1600" i="1">
                <a:solidFill>
                  <a:schemeClr val="tx1">
                    <a:lumMod val="85000"/>
                    <a:lumOff val="15000"/>
                  </a:schemeClr>
                </a:solidFill>
                <a:latin typeface="Times New Roman"/>
                <a:cs typeface="Times New Roman"/>
              </a:rPr>
              <a:t>, </a:t>
            </a:r>
            <a:r>
              <a:rPr lang="en-US" sz="1600">
                <a:solidFill>
                  <a:schemeClr val="tx1">
                    <a:lumMod val="85000"/>
                    <a:lumOff val="15000"/>
                  </a:schemeClr>
                </a:solidFill>
                <a:latin typeface="Times New Roman"/>
                <a:cs typeface="Times New Roman"/>
              </a:rPr>
              <a:t>as well possibly in </a:t>
            </a:r>
            <a:r>
              <a:rPr lang="en-US" sz="1600" i="1">
                <a:solidFill>
                  <a:schemeClr val="tx1">
                    <a:lumMod val="85000"/>
                    <a:lumOff val="15000"/>
                  </a:schemeClr>
                </a:solidFill>
                <a:latin typeface="Times New Roman"/>
                <a:cs typeface="Times New Roman"/>
              </a:rPr>
              <a:t>Baggage loading time</a:t>
            </a:r>
            <a:r>
              <a:rPr lang="en-US" sz="1600">
                <a:solidFill>
                  <a:schemeClr val="tx1">
                    <a:lumMod val="85000"/>
                    <a:lumOff val="15000"/>
                  </a:schemeClr>
                </a:solidFill>
                <a:latin typeface="Times New Roman"/>
                <a:cs typeface="Times New Roman"/>
              </a:rPr>
              <a:t>. It may be better to include these variables in a new model where they act as our </a:t>
            </a:r>
            <a:r>
              <a:rPr lang="en-US" sz="1600" i="1">
                <a:solidFill>
                  <a:schemeClr val="tx1">
                    <a:lumMod val="85000"/>
                    <a:lumOff val="15000"/>
                  </a:schemeClr>
                </a:solidFill>
                <a:latin typeface="Times New Roman"/>
                <a:cs typeface="Times New Roman"/>
              </a:rPr>
              <a:t>y.</a:t>
            </a:r>
          </a:p>
          <a:p>
            <a:pPr marL="0" indent="0">
              <a:lnSpc>
                <a:spcPct val="80000"/>
              </a:lnSpc>
              <a:buNone/>
            </a:pPr>
            <a:r>
              <a:rPr lang="en-US" sz="1600">
                <a:solidFill>
                  <a:schemeClr val="tx1">
                    <a:lumMod val="85000"/>
                    <a:lumOff val="15000"/>
                  </a:schemeClr>
                </a:solidFill>
                <a:latin typeface="Times New Roman"/>
                <a:cs typeface="Times New Roman"/>
              </a:rPr>
              <a:t>When looking at the low coefficients for variables like </a:t>
            </a:r>
            <a:r>
              <a:rPr lang="en-US" sz="1600" i="1">
                <a:solidFill>
                  <a:schemeClr val="tx1">
                    <a:lumMod val="85000"/>
                    <a:lumOff val="15000"/>
                  </a:schemeClr>
                </a:solidFill>
                <a:latin typeface="Times New Roman"/>
                <a:cs typeface="Times New Roman"/>
              </a:rPr>
              <a:t>Cleaning, Fueling </a:t>
            </a:r>
            <a:r>
              <a:rPr lang="en-US" sz="1600">
                <a:solidFill>
                  <a:schemeClr val="tx1">
                    <a:lumMod val="85000"/>
                    <a:lumOff val="15000"/>
                  </a:schemeClr>
                </a:solidFill>
                <a:latin typeface="Times New Roman"/>
                <a:cs typeface="Times New Roman"/>
              </a:rPr>
              <a:t>and </a:t>
            </a:r>
            <a:r>
              <a:rPr lang="en-US" sz="1600" i="1">
                <a:solidFill>
                  <a:schemeClr val="tx1">
                    <a:lumMod val="85000"/>
                    <a:lumOff val="15000"/>
                  </a:schemeClr>
                </a:solidFill>
                <a:latin typeface="Times New Roman"/>
                <a:cs typeface="Times New Roman"/>
              </a:rPr>
              <a:t>Security, </a:t>
            </a:r>
            <a:r>
              <a:rPr lang="en-US" sz="1600">
                <a:solidFill>
                  <a:schemeClr val="tx1">
                    <a:lumMod val="85000"/>
                    <a:lumOff val="15000"/>
                  </a:schemeClr>
                </a:solidFill>
                <a:latin typeface="Times New Roman"/>
                <a:cs typeface="Times New Roman"/>
              </a:rPr>
              <a:t>we can assume these variables hold little impact on flight arrival time, and that other variables may currently be actively adjusted to keep these three variables from experiencing delay. </a:t>
            </a:r>
            <a:r>
              <a:rPr lang="en-US" sz="1600" b="1">
                <a:solidFill>
                  <a:schemeClr val="tx1">
                    <a:lumMod val="85000"/>
                    <a:lumOff val="15000"/>
                  </a:schemeClr>
                </a:solidFill>
                <a:latin typeface="Times New Roman"/>
                <a:cs typeface="Times New Roman"/>
              </a:rPr>
              <a:t>These variables may require the time they take to be completed with quality and safety, therefore remain unchanged, shifting the time compromise onto other variables.</a:t>
            </a:r>
          </a:p>
          <a:p>
            <a:pPr marL="0" indent="0">
              <a:buNone/>
            </a:pPr>
            <a:endParaRPr lang="en-US" sz="1600">
              <a:solidFill>
                <a:schemeClr val="tx1">
                  <a:lumMod val="85000"/>
                  <a:lumOff val="15000"/>
                </a:schemeClr>
              </a:solidFill>
              <a:latin typeface="Times New Roman"/>
              <a:cs typeface="Times New Roman"/>
            </a:endParaRPr>
          </a:p>
          <a:p>
            <a:pPr marL="0" indent="0">
              <a:buNone/>
            </a:pPr>
            <a:endParaRPr lang="en-US" sz="1600">
              <a:latin typeface="Times New Roman"/>
              <a:cs typeface="Times New Roman"/>
            </a:endParaRPr>
          </a:p>
          <a:p>
            <a:pPr marL="0" indent="0">
              <a:buNone/>
            </a:pPr>
            <a:endParaRPr lang="en-US" sz="1600">
              <a:latin typeface="Times New Roman"/>
              <a:cs typeface="Times New Roman"/>
            </a:endParaRPr>
          </a:p>
          <a:p>
            <a:pPr marL="0" indent="0">
              <a:buNone/>
            </a:pPr>
            <a:endParaRPr lang="en-US" sz="1600">
              <a:latin typeface="Times New Roman"/>
              <a:cs typeface="Times New Roman"/>
            </a:endParaRPr>
          </a:p>
        </p:txBody>
      </p:sp>
      <p:sp>
        <p:nvSpPr>
          <p:cNvPr id="9" name="Rectangle 8">
            <a:extLst>
              <a:ext uri="{FF2B5EF4-FFF2-40B4-BE49-F238E27FC236}">
                <a16:creationId xmlns:a16="http://schemas.microsoft.com/office/drawing/2014/main" id="{F695821D-3CD4-077F-3ECE-0159CF1E9773}"/>
              </a:ext>
            </a:extLst>
          </p:cNvPr>
          <p:cNvSpPr/>
          <p:nvPr/>
        </p:nvSpPr>
        <p:spPr>
          <a:xfrm>
            <a:off x="-2543" y="1907"/>
            <a:ext cx="5526280" cy="6850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screenshot of a graph&#10;&#10;Description automatically generated">
            <a:extLst>
              <a:ext uri="{FF2B5EF4-FFF2-40B4-BE49-F238E27FC236}">
                <a16:creationId xmlns:a16="http://schemas.microsoft.com/office/drawing/2014/main" id="{81076FBA-359C-BF09-994E-868B98FCD111}"/>
              </a:ext>
            </a:extLst>
          </p:cNvPr>
          <p:cNvPicPr>
            <a:picLocks noChangeAspect="1"/>
          </p:cNvPicPr>
          <p:nvPr/>
        </p:nvPicPr>
        <p:blipFill>
          <a:blip r:embed="rId2"/>
          <a:srcRect l="25660" t="23118" r="795" b="424"/>
          <a:stretch/>
        </p:blipFill>
        <p:spPr>
          <a:xfrm>
            <a:off x="122293" y="725645"/>
            <a:ext cx="5276607" cy="5403402"/>
          </a:xfrm>
          <a:prstGeom prst="rect">
            <a:avLst/>
          </a:prstGeom>
        </p:spPr>
      </p:pic>
    </p:spTree>
    <p:extLst>
      <p:ext uri="{BB962C8B-B14F-4D97-AF65-F5344CB8AC3E}">
        <p14:creationId xmlns:p14="http://schemas.microsoft.com/office/powerpoint/2010/main" val="2620711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5551640" y="672920"/>
            <a:ext cx="6171063" cy="1325563"/>
          </a:xfrm>
        </p:spPr>
        <p:txBody>
          <a:bodyPr>
            <a:normAutofit/>
          </a:bodyPr>
          <a:lstStyle/>
          <a:p>
            <a:r>
              <a:rPr lang="en-US" sz="2800" b="1">
                <a:solidFill>
                  <a:schemeClr val="tx2">
                    <a:lumMod val="50000"/>
                    <a:lumOff val="50000"/>
                  </a:schemeClr>
                </a:solidFill>
                <a:latin typeface="Times New Roman"/>
                <a:cs typeface="Times New Roman"/>
              </a:rPr>
              <a:t>Further Model Refinements</a:t>
            </a:r>
            <a:endParaRPr lang="en-US" sz="4000">
              <a:solidFill>
                <a:srgbClr val="000000"/>
              </a:solidFill>
              <a:latin typeface="Aptos Display"/>
              <a:cs typeface="Times New Roman"/>
            </a:endParaRPr>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a:xfrm>
            <a:off x="5551641" y="1725206"/>
            <a:ext cx="5836796" cy="4759552"/>
          </a:xfrm>
        </p:spPr>
        <p:txBody>
          <a:bodyPr vert="horz" lIns="91440" tIns="45720" rIns="91440" bIns="45720" rtlCol="0" anchor="t">
            <a:noAutofit/>
          </a:bodyPr>
          <a:lstStyle/>
          <a:p>
            <a:pPr marL="0" indent="0">
              <a:buNone/>
            </a:pPr>
            <a:r>
              <a:rPr lang="en-US" sz="1600" b="1">
                <a:latin typeface="Times New Roman"/>
                <a:cs typeface="Times New Roman"/>
              </a:rPr>
              <a:t>This model can be further refined with real-time data </a:t>
            </a:r>
            <a:r>
              <a:rPr lang="en-US" sz="1600">
                <a:latin typeface="Times New Roman"/>
                <a:cs typeface="Times New Roman"/>
              </a:rPr>
              <a:t>from variables like </a:t>
            </a:r>
            <a:r>
              <a:rPr lang="en-US" sz="1600" i="1">
                <a:latin typeface="Times New Roman"/>
                <a:cs typeface="Times New Roman"/>
              </a:rPr>
              <a:t>Weather</a:t>
            </a:r>
            <a:r>
              <a:rPr lang="en-US" sz="1600">
                <a:latin typeface="Times New Roman"/>
                <a:cs typeface="Times New Roman"/>
              </a:rPr>
              <a:t>, where an API Key would be used to include weather forecasting for improved prediction accuracy. </a:t>
            </a:r>
          </a:p>
          <a:p>
            <a:pPr marL="0" indent="0">
              <a:buNone/>
            </a:pPr>
            <a:r>
              <a:rPr lang="en-US" sz="1600" b="1">
                <a:latin typeface="Times New Roman"/>
                <a:cs typeface="Times New Roman"/>
              </a:rPr>
              <a:t>A regional analysis could produce a model that allows for predicting trends </a:t>
            </a:r>
            <a:r>
              <a:rPr lang="en-US" sz="1600">
                <a:latin typeface="Times New Roman"/>
                <a:cs typeface="Times New Roman"/>
              </a:rPr>
              <a:t>in variables like </a:t>
            </a:r>
            <a:r>
              <a:rPr lang="en-US" sz="1600" i="1">
                <a:latin typeface="Times New Roman"/>
                <a:cs typeface="Times New Roman"/>
              </a:rPr>
              <a:t>Weather</a:t>
            </a:r>
            <a:r>
              <a:rPr lang="en-US" sz="1600">
                <a:latin typeface="Times New Roman"/>
                <a:cs typeface="Times New Roman"/>
              </a:rPr>
              <a:t> or</a:t>
            </a:r>
            <a:r>
              <a:rPr lang="en-US" sz="1600" i="1">
                <a:latin typeface="Times New Roman"/>
                <a:cs typeface="Times New Roman"/>
              </a:rPr>
              <a:t> Late arrivals</a:t>
            </a:r>
            <a:r>
              <a:rPr lang="en-US" sz="1600">
                <a:latin typeface="Times New Roman"/>
                <a:cs typeface="Times New Roman"/>
              </a:rPr>
              <a:t> more closely. Splitting this analysis up and organizing the data by airline Carrier, may add to the findings of this model. </a:t>
            </a:r>
          </a:p>
          <a:p>
            <a:pPr marL="0" indent="0">
              <a:buNone/>
            </a:pPr>
            <a:r>
              <a:rPr lang="en-US" sz="1600" b="1">
                <a:latin typeface="Times New Roman"/>
                <a:cs typeface="Times New Roman"/>
              </a:rPr>
              <a:t>Comparing regional outputs could also reflect social variation </a:t>
            </a:r>
            <a:r>
              <a:rPr lang="en-US" sz="1600">
                <a:latin typeface="Times New Roman"/>
                <a:cs typeface="Times New Roman"/>
              </a:rPr>
              <a:t>when looking at variables such as </a:t>
            </a:r>
            <a:r>
              <a:rPr lang="en-US" sz="1600" i="1">
                <a:latin typeface="Times New Roman"/>
                <a:cs typeface="Times New Roman"/>
              </a:rPr>
              <a:t>Baggage</a:t>
            </a:r>
            <a:r>
              <a:rPr lang="en-US" sz="1600">
                <a:latin typeface="Times New Roman"/>
                <a:cs typeface="Times New Roman"/>
              </a:rPr>
              <a:t> </a:t>
            </a:r>
            <a:r>
              <a:rPr lang="en-US" sz="1600" i="1">
                <a:latin typeface="Times New Roman"/>
                <a:cs typeface="Times New Roman"/>
              </a:rPr>
              <a:t>loading time </a:t>
            </a:r>
            <a:r>
              <a:rPr lang="en-US" sz="1600">
                <a:latin typeface="Times New Roman"/>
                <a:cs typeface="Times New Roman"/>
              </a:rPr>
              <a:t>or </a:t>
            </a:r>
            <a:r>
              <a:rPr lang="en-US" sz="1600" i="1">
                <a:latin typeface="Times New Roman"/>
                <a:cs typeface="Times New Roman"/>
              </a:rPr>
              <a:t>Security time</a:t>
            </a:r>
            <a:r>
              <a:rPr lang="en-US" sz="1600">
                <a:latin typeface="Times New Roman"/>
                <a:cs typeface="Times New Roman"/>
              </a:rPr>
              <a:t>. </a:t>
            </a:r>
            <a:r>
              <a:rPr lang="en-US" sz="1600" b="1">
                <a:latin typeface="Times New Roman"/>
                <a:cs typeface="Times New Roman"/>
              </a:rPr>
              <a:t>Regional outputs may reflect differentiation in travel guidelines</a:t>
            </a:r>
            <a:r>
              <a:rPr lang="en-US" sz="1600">
                <a:latin typeface="Times New Roman"/>
                <a:cs typeface="Times New Roman"/>
              </a:rPr>
              <a:t>, when looking at variables like </a:t>
            </a:r>
            <a:r>
              <a:rPr lang="en-US" sz="1600" i="1">
                <a:latin typeface="Times New Roman"/>
                <a:cs typeface="Times New Roman"/>
              </a:rPr>
              <a:t>Airport distance </a:t>
            </a:r>
            <a:r>
              <a:rPr lang="en-US" sz="1600">
                <a:latin typeface="Times New Roman"/>
                <a:cs typeface="Times New Roman"/>
              </a:rPr>
              <a:t>and </a:t>
            </a:r>
            <a:r>
              <a:rPr lang="en-US" sz="1600" i="1">
                <a:latin typeface="Times New Roman"/>
                <a:cs typeface="Times New Roman"/>
              </a:rPr>
              <a:t>Number of flights. </a:t>
            </a:r>
            <a:endParaRPr lang="en-US" sz="2000"/>
          </a:p>
        </p:txBody>
      </p:sp>
      <p:pic>
        <p:nvPicPr>
          <p:cNvPr id="4" name="Picture 3" descr="A digital globe">
            <a:extLst>
              <a:ext uri="{FF2B5EF4-FFF2-40B4-BE49-F238E27FC236}">
                <a16:creationId xmlns:a16="http://schemas.microsoft.com/office/drawing/2014/main" id="{F96F64B3-411B-54BF-2D0F-5C8E5FB479F3}"/>
              </a:ext>
            </a:extLst>
          </p:cNvPr>
          <p:cNvPicPr>
            <a:picLocks noChangeAspect="1"/>
          </p:cNvPicPr>
          <p:nvPr/>
        </p:nvPicPr>
        <p:blipFill>
          <a:blip r:embed="rId2"/>
          <a:srcRect l="49121" t="147" r="11008" b="-332"/>
          <a:stretch/>
        </p:blipFill>
        <p:spPr>
          <a:xfrm>
            <a:off x="0" y="-10106"/>
            <a:ext cx="4904663" cy="6882737"/>
          </a:xfrm>
          <a:prstGeom prst="rect">
            <a:avLst/>
          </a:prstGeom>
        </p:spPr>
      </p:pic>
    </p:spTree>
    <p:extLst>
      <p:ext uri="{BB962C8B-B14F-4D97-AF65-F5344CB8AC3E}">
        <p14:creationId xmlns:p14="http://schemas.microsoft.com/office/powerpoint/2010/main" val="3704772784"/>
      </p:ext>
    </p:extLst>
  </p:cSld>
  <p:clrMapOvr>
    <a:masterClrMapping/>
  </p:clrMapOvr>
  <mc:AlternateContent xmlns:mc="http://schemas.openxmlformats.org/markup-compatibility/2006" xmlns:p14="http://schemas.microsoft.com/office/powerpoint/2010/main">
    <mc:Choice Requires="p14">
      <p:transition spd="slow" p14:dur="2000" advTm="42928"/>
    </mc:Choice>
    <mc:Fallback xmlns="">
      <p:transition spd="slow" advTm="4292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685800" y="1059950"/>
            <a:ext cx="10515600" cy="1009651"/>
          </a:xfrm>
        </p:spPr>
        <p:txBody>
          <a:bodyPr>
            <a:normAutofit/>
          </a:bodyPr>
          <a:lstStyle/>
          <a:p>
            <a:r>
              <a:rPr lang="en-US" sz="2800" b="1">
                <a:solidFill>
                  <a:schemeClr val="tx2">
                    <a:lumMod val="50000"/>
                    <a:lumOff val="50000"/>
                  </a:schemeClr>
                </a:solidFill>
                <a:latin typeface="Times New Roman"/>
                <a:cs typeface="Times New Roman"/>
              </a:rPr>
              <a:t>Other Models Tested</a:t>
            </a:r>
            <a:endParaRPr lang="en-US" sz="40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p:txBody>
          <a:bodyPr vert="horz" lIns="91440" tIns="45720" rIns="91440" bIns="45720" rtlCol="0" anchor="t">
            <a:normAutofit/>
          </a:bodyPr>
          <a:lstStyle/>
          <a:p>
            <a:pPr marL="0" indent="0">
              <a:buNone/>
            </a:pPr>
            <a:endParaRPr lang="en-US" sz="2400">
              <a:latin typeface="Times New Roman"/>
              <a:cs typeface="Times New Roman"/>
            </a:endParaRPr>
          </a:p>
          <a:p>
            <a:pPr marL="457200" indent="-457200">
              <a:buFont typeface="Calibri" panose="020B0604020202020204" pitchFamily="34" charset="0"/>
              <a:buChar char="-"/>
            </a:pPr>
            <a:endParaRPr lang="en-US" sz="2400">
              <a:latin typeface="Times New Roman"/>
              <a:cs typeface="Times New Roman"/>
            </a:endParaRPr>
          </a:p>
        </p:txBody>
      </p:sp>
      <p:sp>
        <p:nvSpPr>
          <p:cNvPr id="5" name="TextBox 4">
            <a:extLst>
              <a:ext uri="{FF2B5EF4-FFF2-40B4-BE49-F238E27FC236}">
                <a16:creationId xmlns:a16="http://schemas.microsoft.com/office/drawing/2014/main" id="{813C3BA9-6DF0-0576-72DA-1A3DE1816564}"/>
              </a:ext>
            </a:extLst>
          </p:cNvPr>
          <p:cNvSpPr txBox="1"/>
          <p:nvPr/>
        </p:nvSpPr>
        <p:spPr>
          <a:xfrm>
            <a:off x="687622" y="1904101"/>
            <a:ext cx="5762921"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a:cs typeface="Times New Roman"/>
              </a:rPr>
              <a:t>Cross-Validation was applied to the Linear Regression model, though the results were almost unchanged. </a:t>
            </a:r>
          </a:p>
          <a:p>
            <a:endParaRPr lang="en-US" sz="1600">
              <a:latin typeface="Times New Roman"/>
              <a:cs typeface="Times New Roman"/>
            </a:endParaRPr>
          </a:p>
          <a:p>
            <a:r>
              <a:rPr lang="en-US" sz="1600">
                <a:latin typeface="Times New Roman"/>
                <a:cs typeface="Times New Roman"/>
              </a:rPr>
              <a:t>Both Lasso &amp; Ridge models were then applied, first unstandardized. </a:t>
            </a:r>
            <a:r>
              <a:rPr lang="en-US" sz="1600" b="1">
                <a:latin typeface="Times New Roman"/>
                <a:cs typeface="Times New Roman"/>
              </a:rPr>
              <a:t>The Lasso model outperformed the Ridge model, both prior to and following standardization. </a:t>
            </a:r>
          </a:p>
          <a:p>
            <a:endParaRPr lang="en-US" sz="1600">
              <a:latin typeface="Times New Roman"/>
              <a:cs typeface="Times New Roman"/>
            </a:endParaRPr>
          </a:p>
          <a:p>
            <a:r>
              <a:rPr lang="en-US" sz="1600">
                <a:latin typeface="Times New Roman"/>
                <a:cs typeface="Times New Roman"/>
              </a:rPr>
              <a:t>Statistical analysis, like what was performed in our linear model, were performed on the Lasso model. </a:t>
            </a:r>
            <a:r>
              <a:rPr lang="en-US" sz="1600" b="1">
                <a:latin typeface="Times New Roman"/>
                <a:cs typeface="Times New Roman"/>
              </a:rPr>
              <a:t>Though the improvement is not much greater than the original linear model, the Lasso model does do a better job at predicting flight delay timing, based on RMSE and RSE. </a:t>
            </a:r>
          </a:p>
          <a:p>
            <a:endParaRPr lang="en-US" sz="1600">
              <a:latin typeface="Times New Roman"/>
              <a:cs typeface="Times New Roman"/>
            </a:endParaRPr>
          </a:p>
          <a:p>
            <a:endParaRPr lang="en-US" sz="1600">
              <a:latin typeface="Times New Roman"/>
              <a:cs typeface="Times New Roman"/>
            </a:endParaRPr>
          </a:p>
          <a:p>
            <a:endParaRPr lang="en-US" sz="1600">
              <a:latin typeface="Times New Roman"/>
              <a:cs typeface="Times New Roman"/>
            </a:endParaRPr>
          </a:p>
        </p:txBody>
      </p:sp>
      <p:pic>
        <p:nvPicPr>
          <p:cNvPr id="4" name="Picture 3" descr="Child playing with toy airplane">
            <a:extLst>
              <a:ext uri="{FF2B5EF4-FFF2-40B4-BE49-F238E27FC236}">
                <a16:creationId xmlns:a16="http://schemas.microsoft.com/office/drawing/2014/main" id="{57E9E037-7742-8187-BB91-6C4C05A68707}"/>
              </a:ext>
            </a:extLst>
          </p:cNvPr>
          <p:cNvPicPr>
            <a:picLocks noChangeAspect="1"/>
          </p:cNvPicPr>
          <p:nvPr/>
        </p:nvPicPr>
        <p:blipFill>
          <a:blip r:embed="rId2"/>
          <a:srcRect l="39787" r="10951" b="-138"/>
          <a:stretch/>
        </p:blipFill>
        <p:spPr>
          <a:xfrm>
            <a:off x="7116469" y="-10683"/>
            <a:ext cx="5075535" cy="6867595"/>
          </a:xfrm>
          <a:prstGeom prst="rect">
            <a:avLst/>
          </a:prstGeom>
        </p:spPr>
      </p:pic>
    </p:spTree>
    <p:extLst>
      <p:ext uri="{BB962C8B-B14F-4D97-AF65-F5344CB8AC3E}">
        <p14:creationId xmlns:p14="http://schemas.microsoft.com/office/powerpoint/2010/main" val="60195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5667632" y="807909"/>
            <a:ext cx="5861222" cy="769509"/>
          </a:xfrm>
        </p:spPr>
        <p:txBody>
          <a:bodyPr>
            <a:normAutofit/>
          </a:bodyPr>
          <a:lstStyle/>
          <a:p>
            <a:r>
              <a:rPr lang="en-US" sz="2800" b="1">
                <a:solidFill>
                  <a:schemeClr val="tx2">
                    <a:lumMod val="50000"/>
                    <a:lumOff val="50000"/>
                  </a:schemeClr>
                </a:solidFill>
                <a:latin typeface="Times New Roman"/>
                <a:cs typeface="Times New Roman"/>
              </a:rPr>
              <a:t>Why incorporate Lasso?</a:t>
            </a:r>
            <a:endParaRPr lang="en-US" sz="40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p:txBody>
          <a:bodyPr vert="horz" lIns="91440" tIns="45720" rIns="91440" bIns="45720" rtlCol="0" anchor="t">
            <a:normAutofit/>
          </a:bodyPr>
          <a:lstStyle/>
          <a:p>
            <a:pPr marL="0" indent="0">
              <a:buNone/>
            </a:pPr>
            <a:endParaRPr lang="en-US" sz="2400">
              <a:latin typeface="Times New Roman"/>
              <a:cs typeface="Times New Roman"/>
            </a:endParaRPr>
          </a:p>
          <a:p>
            <a:pPr marL="457200" indent="-457200">
              <a:buFont typeface="Calibri" panose="020B0604020202020204" pitchFamily="34" charset="0"/>
              <a:buChar char="-"/>
            </a:pPr>
            <a:endParaRPr lang="en-US" sz="2400">
              <a:latin typeface="Times New Roman"/>
              <a:cs typeface="Times New Roman"/>
            </a:endParaRPr>
          </a:p>
        </p:txBody>
      </p:sp>
      <p:sp>
        <p:nvSpPr>
          <p:cNvPr id="4" name="TextBox 3">
            <a:extLst>
              <a:ext uri="{FF2B5EF4-FFF2-40B4-BE49-F238E27FC236}">
                <a16:creationId xmlns:a16="http://schemas.microsoft.com/office/drawing/2014/main" id="{95069415-D4F0-5C32-CD3E-97D486166019}"/>
              </a:ext>
            </a:extLst>
          </p:cNvPr>
          <p:cNvSpPr txBox="1"/>
          <p:nvPr/>
        </p:nvSpPr>
        <p:spPr>
          <a:xfrm>
            <a:off x="5667770" y="1572683"/>
            <a:ext cx="599035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The addition of Lasso could be used to improve this model and make better predictions towards flight delay.</a:t>
            </a:r>
          </a:p>
          <a:p>
            <a:endParaRPr lang="en-US">
              <a:latin typeface="Times New Roman"/>
              <a:cs typeface="Times New Roman"/>
            </a:endParaRPr>
          </a:p>
          <a:p>
            <a:r>
              <a:rPr lang="en-US">
                <a:latin typeface="Times New Roman"/>
                <a:cs typeface="Times New Roman"/>
              </a:rPr>
              <a:t>A lasso regression is a form of supervised machine learning that can single out the variables with the most predictive power. </a:t>
            </a:r>
          </a:p>
          <a:p>
            <a:endParaRPr lang="en-US">
              <a:latin typeface="Times New Roman"/>
              <a:cs typeface="Times New Roman"/>
            </a:endParaRPr>
          </a:p>
        </p:txBody>
      </p:sp>
      <p:pic>
        <p:nvPicPr>
          <p:cNvPr id="6" name="Picture 5" descr="Looking over the shoulder of a person holding three passports and airplane tickets at an airport">
            <a:extLst>
              <a:ext uri="{FF2B5EF4-FFF2-40B4-BE49-F238E27FC236}">
                <a16:creationId xmlns:a16="http://schemas.microsoft.com/office/drawing/2014/main" id="{573D13FD-9D2D-3144-944E-E6790BC53AC3}"/>
              </a:ext>
            </a:extLst>
          </p:cNvPr>
          <p:cNvPicPr>
            <a:picLocks noChangeAspect="1"/>
          </p:cNvPicPr>
          <p:nvPr/>
        </p:nvPicPr>
        <p:blipFill>
          <a:blip r:embed="rId2"/>
          <a:srcRect l="32995" t="-228" r="16216"/>
          <a:stretch/>
        </p:blipFill>
        <p:spPr>
          <a:xfrm>
            <a:off x="0" y="1555"/>
            <a:ext cx="5200145" cy="6856445"/>
          </a:xfrm>
          <a:prstGeom prst="rect">
            <a:avLst/>
          </a:prstGeom>
        </p:spPr>
      </p:pic>
    </p:spTree>
    <p:extLst>
      <p:ext uri="{BB962C8B-B14F-4D97-AF65-F5344CB8AC3E}">
        <p14:creationId xmlns:p14="http://schemas.microsoft.com/office/powerpoint/2010/main" val="301233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980630" y="706957"/>
            <a:ext cx="10515600" cy="1325563"/>
          </a:xfrm>
        </p:spPr>
        <p:txBody>
          <a:bodyPr>
            <a:normAutofit/>
          </a:bodyPr>
          <a:lstStyle/>
          <a:p>
            <a:r>
              <a:rPr lang="en-US" sz="2800" b="1" dirty="0">
                <a:solidFill>
                  <a:schemeClr val="tx2">
                    <a:lumMod val="50000"/>
                    <a:lumOff val="50000"/>
                  </a:schemeClr>
                </a:solidFill>
                <a:latin typeface="Times New Roman"/>
                <a:cs typeface="Times New Roman"/>
              </a:rPr>
              <a:t>Conclusions</a:t>
            </a:r>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a:xfrm>
            <a:off x="980630" y="1759243"/>
            <a:ext cx="10273470" cy="4759552"/>
          </a:xfrm>
        </p:spPr>
        <p:txBody>
          <a:bodyPr vert="horz" lIns="91440" tIns="45720" rIns="91440" bIns="45720" rtlCol="0" anchor="t">
            <a:noAutofit/>
          </a:bodyPr>
          <a:lstStyle/>
          <a:p>
            <a:pPr marL="0" indent="0">
              <a:buNone/>
            </a:pPr>
            <a:r>
              <a:rPr lang="en-US" sz="2000">
                <a:latin typeface="Times New Roman"/>
                <a:cs typeface="Times New Roman"/>
              </a:rPr>
              <a:t>In this case study, we successfully applied Multiple Linear Regression to predict flight delays based on operational factors. </a:t>
            </a:r>
            <a:r>
              <a:rPr lang="en-US" sz="2000" b="1">
                <a:latin typeface="Times New Roman"/>
                <a:cs typeface="Times New Roman"/>
              </a:rPr>
              <a:t>The MLR model explains 82% of the variation in delays, making it a reliable predictor for scheduling. </a:t>
            </a:r>
            <a:endParaRPr lang="en-US">
              <a:latin typeface="Aptos" panose="02110004020202020204"/>
              <a:cs typeface="Times New Roman"/>
            </a:endParaRPr>
          </a:p>
          <a:p>
            <a:pPr marL="0" indent="0">
              <a:buNone/>
            </a:pPr>
            <a:r>
              <a:rPr lang="en-US" sz="2000" b="1">
                <a:latin typeface="Times New Roman"/>
                <a:cs typeface="Times New Roman"/>
              </a:rPr>
              <a:t>The model was validated using statistical diagnostics, confirming that it met the key assumptions of linear regression and with no major violations. </a:t>
            </a:r>
            <a:r>
              <a:rPr lang="en-US" sz="2000">
                <a:latin typeface="Times New Roman"/>
                <a:ea typeface="+mn-lt"/>
                <a:cs typeface="Times New Roman"/>
              </a:rPr>
              <a:t>These insights provide valuable guidance for the airline industry, suggesting that operational improvements in key areas could significantly reduce delays.</a:t>
            </a:r>
            <a:r>
              <a:rPr lang="en-US" sz="2000" b="1">
                <a:latin typeface="Times New Roman"/>
                <a:ea typeface="+mn-lt"/>
                <a:cs typeface="Times New Roman"/>
              </a:rPr>
              <a:t> </a:t>
            </a:r>
            <a:endParaRPr lang="en-US" sz="2000">
              <a:latin typeface="Times New Roman"/>
              <a:ea typeface="+mn-lt"/>
              <a:cs typeface="Times New Roman"/>
            </a:endParaRPr>
          </a:p>
          <a:p>
            <a:pPr marL="0" indent="0">
              <a:buNone/>
            </a:pPr>
            <a:r>
              <a:rPr lang="en-US" sz="2000" b="1">
                <a:latin typeface="Times New Roman"/>
                <a:ea typeface="+mn-lt"/>
                <a:cs typeface="Times New Roman"/>
              </a:rPr>
              <a:t>Because this model proved that the data is not entirely linear, future research could explore advanced techniques like Lasso and Ridge Regression </a:t>
            </a:r>
            <a:r>
              <a:rPr lang="en-US" sz="2000">
                <a:latin typeface="Times New Roman"/>
                <a:ea typeface="+mn-lt"/>
                <a:cs typeface="Times New Roman"/>
              </a:rPr>
              <a:t>to further refine predictions and incorporate more operational metrics, offering even deeper insights into delay mitigation strategies.</a:t>
            </a:r>
            <a:br>
              <a:rPr lang="en-US" sz="2000">
                <a:latin typeface="Times New Roman"/>
                <a:ea typeface="+mn-lt"/>
                <a:cs typeface="Times New Roman"/>
              </a:rPr>
            </a:br>
            <a:endParaRPr lang="en-US" sz="2000">
              <a:latin typeface="Times New Roman"/>
              <a:cs typeface="Times New Roman"/>
            </a:endParaRPr>
          </a:p>
          <a:p>
            <a:pPr marL="0" indent="0">
              <a:buNone/>
            </a:pPr>
            <a:endParaRPr lang="en-US" sz="2000">
              <a:latin typeface="Times New Roman"/>
              <a:cs typeface="Times New Roman"/>
            </a:endParaRPr>
          </a:p>
        </p:txBody>
      </p:sp>
    </p:spTree>
    <p:extLst>
      <p:ext uri="{BB962C8B-B14F-4D97-AF65-F5344CB8AC3E}">
        <p14:creationId xmlns:p14="http://schemas.microsoft.com/office/powerpoint/2010/main" val="3158779048"/>
      </p:ext>
    </p:extLst>
  </p:cSld>
  <p:clrMapOvr>
    <a:masterClrMapping/>
  </p:clrMapOvr>
  <mc:AlternateContent xmlns:mc="http://schemas.openxmlformats.org/markup-compatibility/2006" xmlns:p14="http://schemas.microsoft.com/office/powerpoint/2010/main">
    <mc:Choice Requires="p14">
      <p:transition spd="slow" p14:dur="2000" advTm="48153"/>
    </mc:Choice>
    <mc:Fallback xmlns="">
      <p:transition spd="slow" advTm="4815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9875-1E92-D0E0-46B7-B73AC62B24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72F9A-FC7D-6975-DFEF-ACE441ADC12B}"/>
              </a:ext>
            </a:extLst>
          </p:cNvPr>
          <p:cNvSpPr>
            <a:spLocks noGrp="1"/>
          </p:cNvSpPr>
          <p:nvPr>
            <p:ph type="title"/>
          </p:nvPr>
        </p:nvSpPr>
        <p:spPr>
          <a:xfrm>
            <a:off x="838200" y="2804735"/>
            <a:ext cx="10515600" cy="1325563"/>
          </a:xfrm>
        </p:spPr>
        <p:txBody>
          <a:bodyPr>
            <a:normAutofit/>
          </a:bodyPr>
          <a:lstStyle/>
          <a:p>
            <a:pPr algn="ctr"/>
            <a:r>
              <a:rPr lang="en-US" sz="8000" b="1" dirty="0">
                <a:solidFill>
                  <a:schemeClr val="tx2">
                    <a:lumMod val="50000"/>
                    <a:lumOff val="50000"/>
                  </a:schemeClr>
                </a:solidFill>
                <a:effectLst>
                  <a:outerShdw blurRad="50800" dist="38100" dir="5400000" algn="t" rotWithShape="0">
                    <a:prstClr val="black">
                      <a:alpha val="40000"/>
                    </a:prstClr>
                  </a:outerShdw>
                </a:effectLst>
                <a:latin typeface="Times New Roman"/>
                <a:cs typeface="Times New Roman"/>
              </a:rPr>
              <a:t>Thank you!</a:t>
            </a:r>
          </a:p>
        </p:txBody>
      </p:sp>
    </p:spTree>
    <p:extLst>
      <p:ext uri="{BB962C8B-B14F-4D97-AF65-F5344CB8AC3E}">
        <p14:creationId xmlns:p14="http://schemas.microsoft.com/office/powerpoint/2010/main" val="58312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865414" y="1161142"/>
            <a:ext cx="10515600" cy="1325563"/>
          </a:xfrm>
        </p:spPr>
        <p:txBody>
          <a:bodyPr>
            <a:normAutofit/>
          </a:bodyPr>
          <a:lstStyle/>
          <a:p>
            <a:r>
              <a:rPr lang="en-US" sz="3200" b="1">
                <a:solidFill>
                  <a:schemeClr val="tx2">
                    <a:lumMod val="50000"/>
                    <a:lumOff val="50000"/>
                  </a:schemeClr>
                </a:solidFill>
                <a:latin typeface="Times New Roman"/>
                <a:cs typeface="Times New Roman"/>
              </a:rPr>
              <a:t>Bibliography</a:t>
            </a:r>
            <a:endParaRPr lang="en-US"/>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p:txBody>
          <a:bodyPr vert="horz" lIns="91440" tIns="45720" rIns="91440" bIns="45720" rtlCol="0" anchor="t">
            <a:normAutofit/>
          </a:bodyPr>
          <a:lstStyle/>
          <a:p>
            <a:pPr marL="0" indent="0">
              <a:buNone/>
            </a:pPr>
            <a:endParaRPr lang="en-US" sz="2400">
              <a:latin typeface="Times New Roman"/>
              <a:cs typeface="Times New Roman"/>
            </a:endParaRPr>
          </a:p>
          <a:p>
            <a:pPr marL="457200" indent="-457200">
              <a:buFont typeface="Calibri" panose="020B0604020202020204" pitchFamily="34" charset="0"/>
              <a:buChar char="-"/>
            </a:pPr>
            <a:endParaRPr lang="en-US" sz="2400">
              <a:latin typeface="Times New Roman"/>
              <a:cs typeface="Times New Roman"/>
            </a:endParaRPr>
          </a:p>
        </p:txBody>
      </p:sp>
      <p:sp>
        <p:nvSpPr>
          <p:cNvPr id="4" name="TextBox 3">
            <a:extLst>
              <a:ext uri="{FF2B5EF4-FFF2-40B4-BE49-F238E27FC236}">
                <a16:creationId xmlns:a16="http://schemas.microsoft.com/office/drawing/2014/main" id="{95069415-D4F0-5C32-CD3E-97D486166019}"/>
              </a:ext>
            </a:extLst>
          </p:cNvPr>
          <p:cNvSpPr txBox="1"/>
          <p:nvPr/>
        </p:nvSpPr>
        <p:spPr>
          <a:xfrm>
            <a:off x="890220" y="2238897"/>
            <a:ext cx="1046284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85000"/>
                    <a:lumOff val="15000"/>
                  </a:schemeClr>
                </a:solidFill>
                <a:latin typeface="Times New Roman"/>
                <a:ea typeface="+mn-lt"/>
                <a:cs typeface="+mn-lt"/>
              </a:rPr>
              <a:t>Gupta, D. (2018). </a:t>
            </a:r>
            <a:r>
              <a:rPr lang="en-US" sz="2000" i="1">
                <a:solidFill>
                  <a:schemeClr val="tx1">
                    <a:lumMod val="85000"/>
                    <a:lumOff val="15000"/>
                  </a:schemeClr>
                </a:solidFill>
                <a:latin typeface="Times New Roman"/>
                <a:ea typeface="+mn-lt"/>
                <a:cs typeface="+mn-lt"/>
              </a:rPr>
              <a:t>Applied analytics through case studies using SAS and R: Implementing predictive  models and machine learning techniques</a:t>
            </a:r>
            <a:r>
              <a:rPr lang="en-US" sz="2000">
                <a:solidFill>
                  <a:schemeClr val="tx1">
                    <a:lumMod val="85000"/>
                    <a:lumOff val="15000"/>
                  </a:schemeClr>
                </a:solidFill>
                <a:latin typeface="Times New Roman"/>
                <a:ea typeface="+mn-lt"/>
                <a:cs typeface="+mn-lt"/>
              </a:rPr>
              <a:t> (1st ed.). </a:t>
            </a:r>
            <a:r>
              <a:rPr lang="en-US" sz="2000" err="1">
                <a:solidFill>
                  <a:schemeClr val="tx1">
                    <a:lumMod val="85000"/>
                    <a:lumOff val="15000"/>
                  </a:schemeClr>
                </a:solidFill>
                <a:latin typeface="Times New Roman"/>
                <a:ea typeface="+mn-lt"/>
                <a:cs typeface="+mn-lt"/>
              </a:rPr>
              <a:t>Apress</a:t>
            </a:r>
            <a:r>
              <a:rPr lang="en-US" sz="2000">
                <a:solidFill>
                  <a:schemeClr val="tx1">
                    <a:lumMod val="85000"/>
                    <a:lumOff val="15000"/>
                  </a:schemeClr>
                </a:solidFill>
                <a:latin typeface="Times New Roman"/>
                <a:ea typeface="+mn-lt"/>
                <a:cs typeface="+mn-lt"/>
              </a:rPr>
              <a:t>.</a:t>
            </a:r>
            <a:endParaRPr lang="en-US">
              <a:solidFill>
                <a:schemeClr val="tx1">
                  <a:lumMod val="85000"/>
                  <a:lumOff val="15000"/>
                </a:schemeClr>
              </a:solidFill>
              <a:latin typeface="Times New Roman"/>
              <a:ea typeface="+mn-lt"/>
              <a:cs typeface="+mn-lt"/>
            </a:endParaRPr>
          </a:p>
          <a:p>
            <a:endParaRPr lang="en-US" sz="2000">
              <a:solidFill>
                <a:schemeClr val="tx1">
                  <a:lumMod val="85000"/>
                  <a:lumOff val="15000"/>
                </a:schemeClr>
              </a:solidFill>
              <a:latin typeface="Times New Roman"/>
              <a:cs typeface="Times New Roman"/>
            </a:endParaRPr>
          </a:p>
          <a:p>
            <a:r>
              <a:rPr lang="en-US" sz="2000">
                <a:solidFill>
                  <a:schemeClr val="tx1">
                    <a:lumMod val="85000"/>
                    <a:lumOff val="15000"/>
                  </a:schemeClr>
                </a:solidFill>
                <a:latin typeface="Times New Roman"/>
                <a:ea typeface="+mn-lt"/>
                <a:cs typeface="Times New Roman"/>
              </a:rPr>
              <a:t>OpenAI. (2024).</a:t>
            </a:r>
            <a:r>
              <a:rPr lang="en-US" sz="2000" i="1">
                <a:solidFill>
                  <a:schemeClr val="tx1">
                    <a:lumMod val="85000"/>
                    <a:lumOff val="15000"/>
                  </a:schemeClr>
                </a:solidFill>
                <a:latin typeface="Times New Roman"/>
                <a:ea typeface="+mn-lt"/>
                <a:cs typeface="Times New Roman"/>
              </a:rPr>
              <a:t> ChatGPT </a:t>
            </a:r>
            <a:r>
              <a:rPr lang="en-US" sz="2000">
                <a:solidFill>
                  <a:schemeClr val="tx1">
                    <a:lumMod val="85000"/>
                    <a:lumOff val="15000"/>
                  </a:schemeClr>
                </a:solidFill>
                <a:latin typeface="Times New Roman"/>
                <a:ea typeface="+mn-lt"/>
                <a:cs typeface="Times New Roman"/>
              </a:rPr>
              <a:t>(October 13, 2024) [Large language model].</a:t>
            </a:r>
            <a:endParaRPr lang="en-US">
              <a:solidFill>
                <a:schemeClr val="tx1">
                  <a:lumMod val="85000"/>
                  <a:lumOff val="15000"/>
                </a:schemeClr>
              </a:solidFill>
              <a:latin typeface="Aptos" panose="02110004020202020204"/>
              <a:ea typeface="+mn-lt"/>
              <a:cs typeface="Times New Roman"/>
            </a:endParaRPr>
          </a:p>
          <a:p>
            <a:r>
              <a:rPr lang="en-US" sz="2000">
                <a:solidFill>
                  <a:schemeClr val="tx1">
                    <a:lumMod val="85000"/>
                    <a:lumOff val="15000"/>
                  </a:schemeClr>
                </a:solidFill>
                <a:latin typeface="Times New Roman"/>
                <a:ea typeface="+mn-lt"/>
                <a:cs typeface="Times New Roman"/>
              </a:rPr>
              <a:t> OpenAI. https://chat.openai.com.</a:t>
            </a:r>
            <a:endParaRPr lang="en-US">
              <a:solidFill>
                <a:schemeClr val="tx1">
                  <a:lumMod val="85000"/>
                  <a:lumOff val="15000"/>
                </a:schemeClr>
              </a:solidFill>
            </a:endParaRPr>
          </a:p>
        </p:txBody>
      </p:sp>
    </p:spTree>
    <p:extLst>
      <p:ext uri="{BB962C8B-B14F-4D97-AF65-F5344CB8AC3E}">
        <p14:creationId xmlns:p14="http://schemas.microsoft.com/office/powerpoint/2010/main" val="242337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388A9-D04E-0A93-B1E6-B0B2CDF4A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547B3-3D7E-2F82-F85A-57210E775B40}"/>
              </a:ext>
            </a:extLst>
          </p:cNvPr>
          <p:cNvSpPr>
            <a:spLocks noGrp="1"/>
          </p:cNvSpPr>
          <p:nvPr>
            <p:ph type="title"/>
          </p:nvPr>
        </p:nvSpPr>
        <p:spPr>
          <a:xfrm>
            <a:off x="623935" y="773456"/>
            <a:ext cx="5160236" cy="784329"/>
          </a:xfrm>
        </p:spPr>
        <p:txBody>
          <a:bodyPr>
            <a:normAutofit/>
          </a:bodyPr>
          <a:lstStyle/>
          <a:p>
            <a:r>
              <a:rPr lang="en-US" sz="2800" b="1">
                <a:solidFill>
                  <a:schemeClr val="tx2">
                    <a:lumMod val="50000"/>
                    <a:lumOff val="50000"/>
                  </a:schemeClr>
                </a:solidFill>
                <a:latin typeface="Times New Roman"/>
                <a:cs typeface="Times New Roman"/>
              </a:rPr>
              <a:t>Variables Selection</a:t>
            </a:r>
          </a:p>
        </p:txBody>
      </p:sp>
      <p:sp>
        <p:nvSpPr>
          <p:cNvPr id="5" name="Content Placeholder 2">
            <a:extLst>
              <a:ext uri="{FF2B5EF4-FFF2-40B4-BE49-F238E27FC236}">
                <a16:creationId xmlns:a16="http://schemas.microsoft.com/office/drawing/2014/main" id="{6F305BA7-19C7-08AA-A9E8-F67A1A2AE805}"/>
              </a:ext>
            </a:extLst>
          </p:cNvPr>
          <p:cNvSpPr txBox="1">
            <a:spLocks/>
          </p:cNvSpPr>
          <p:nvPr/>
        </p:nvSpPr>
        <p:spPr>
          <a:xfrm>
            <a:off x="623935" y="1559372"/>
            <a:ext cx="5733001" cy="43370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Times New Roman"/>
                <a:cs typeface="Times New Roman"/>
              </a:rPr>
              <a:t>Variables were selected based on EDAs 1-3</a:t>
            </a:r>
            <a:r>
              <a:rPr lang="en-US" sz="1600" i="1">
                <a:latin typeface="Times New Roman"/>
                <a:cs typeface="Times New Roman"/>
              </a:rPr>
              <a:t>, </a:t>
            </a:r>
            <a:r>
              <a:rPr lang="en-US" sz="1600">
                <a:latin typeface="Times New Roman"/>
                <a:cs typeface="Times New Roman"/>
              </a:rPr>
              <a:t>followed by a Multiple Linear Regression model inclusive of </a:t>
            </a:r>
            <a:r>
              <a:rPr lang="en-US" sz="1600" b="1">
                <a:latin typeface="Times New Roman"/>
                <a:cs typeface="Times New Roman"/>
              </a:rPr>
              <a:t>all variables </a:t>
            </a:r>
            <a:r>
              <a:rPr lang="en-US" sz="1600">
                <a:latin typeface="Times New Roman"/>
                <a:cs typeface="Times New Roman"/>
              </a:rPr>
              <a:t>(</a:t>
            </a:r>
            <a:r>
              <a:rPr lang="en-US" sz="1600" i="1" err="1">
                <a:latin typeface="Times New Roman"/>
                <a:cs typeface="Times New Roman"/>
              </a:rPr>
              <a:t>initial_lm_model</a:t>
            </a:r>
            <a:r>
              <a:rPr lang="en-US" sz="1600">
                <a:latin typeface="Times New Roman"/>
                <a:cs typeface="Times New Roman"/>
              </a:rPr>
              <a:t>). </a:t>
            </a:r>
            <a:r>
              <a:rPr lang="en-US" sz="1600" b="1">
                <a:latin typeface="Times New Roman"/>
                <a:cs typeface="Times New Roman"/>
              </a:rPr>
              <a:t>The first draft model included all variables, but non-significant predictors were removed. </a:t>
            </a:r>
            <a:endParaRPr lang="en-US" sz="2400" b="1"/>
          </a:p>
          <a:p>
            <a:pPr marL="0" indent="0">
              <a:buNone/>
            </a:pPr>
            <a:r>
              <a:rPr lang="en-US" sz="1600">
                <a:latin typeface="Times New Roman"/>
                <a:cs typeface="Times New Roman"/>
              </a:rPr>
              <a:t>The most significant variables were </a:t>
            </a:r>
            <a:r>
              <a:rPr lang="en-US" sz="1600" i="1">
                <a:latin typeface="Times New Roman"/>
                <a:ea typeface="+mn-lt"/>
                <a:cs typeface="Times New Roman"/>
              </a:rPr>
              <a:t>Airport distance, Number of flights, Weather, Support crew available, Baggage loading time</a:t>
            </a:r>
            <a:r>
              <a:rPr lang="en-US" sz="1600">
                <a:latin typeface="Times New Roman"/>
                <a:ea typeface="+mn-lt"/>
                <a:cs typeface="Times New Roman"/>
              </a:rPr>
              <a:t> &amp; </a:t>
            </a:r>
            <a:r>
              <a:rPr lang="en-US" sz="1600" i="1">
                <a:latin typeface="Times New Roman"/>
                <a:ea typeface="+mn-lt"/>
                <a:cs typeface="Times New Roman"/>
              </a:rPr>
              <a:t>Late arrival of previous flight. </a:t>
            </a:r>
            <a:r>
              <a:rPr lang="en-US" sz="1600">
                <a:latin typeface="Times New Roman"/>
                <a:ea typeface="+mn-lt"/>
                <a:cs typeface="Times New Roman"/>
              </a:rPr>
              <a:t>. </a:t>
            </a:r>
            <a:endParaRPr lang="en-US" sz="1600">
              <a:latin typeface="Aptos" panose="02110004020202020204"/>
              <a:cs typeface="Times New Roman"/>
            </a:endParaRPr>
          </a:p>
          <a:p>
            <a:pPr marL="0" indent="0">
              <a:buNone/>
            </a:pPr>
            <a:r>
              <a:rPr lang="en-US" sz="1600" b="1">
                <a:latin typeface="Times New Roman"/>
                <a:cs typeface="Times New Roman"/>
              </a:rPr>
              <a:t>The second linear model (</a:t>
            </a:r>
            <a:r>
              <a:rPr lang="en-US" sz="1600" b="1" i="1" err="1">
                <a:latin typeface="Times New Roman"/>
                <a:cs typeface="Times New Roman"/>
              </a:rPr>
              <a:t>final_lm_model</a:t>
            </a:r>
            <a:r>
              <a:rPr lang="en-US" sz="1600" b="1">
                <a:latin typeface="Times New Roman"/>
                <a:cs typeface="Times New Roman"/>
              </a:rPr>
              <a:t>) applies variable selection in efforts of building a better model.</a:t>
            </a:r>
            <a:endParaRPr lang="en-US" sz="1600" b="1">
              <a:latin typeface="Aptos" panose="02110004020202020204"/>
              <a:cs typeface="Times New Roman"/>
            </a:endParaRPr>
          </a:p>
          <a:p>
            <a:pPr marL="0" indent="0">
              <a:buNone/>
            </a:pPr>
            <a:r>
              <a:rPr lang="en-US" sz="1600">
                <a:latin typeface="Times New Roman"/>
                <a:cs typeface="Times New Roman"/>
              </a:rPr>
              <a:t>Variables</a:t>
            </a:r>
            <a:r>
              <a:rPr lang="en-US" sz="1600" i="1">
                <a:latin typeface="Times New Roman"/>
                <a:cs typeface="Times New Roman"/>
              </a:rPr>
              <a:t> Cleaning time, Fueling time </a:t>
            </a:r>
            <a:r>
              <a:rPr lang="en-US" sz="1600">
                <a:latin typeface="Times New Roman"/>
                <a:cs typeface="Times New Roman"/>
              </a:rPr>
              <a:t>&amp;</a:t>
            </a:r>
            <a:r>
              <a:rPr lang="en-US" sz="1600" i="1">
                <a:latin typeface="Times New Roman"/>
                <a:cs typeface="Times New Roman"/>
              </a:rPr>
              <a:t> Security time </a:t>
            </a:r>
            <a:r>
              <a:rPr lang="en-US" sz="1600">
                <a:latin typeface="Times New Roman"/>
                <a:cs typeface="Times New Roman"/>
              </a:rPr>
              <a:t>were dropped, because they lacked significance compared to other variables. </a:t>
            </a:r>
            <a:endParaRPr lang="en-US" sz="2400"/>
          </a:p>
        </p:txBody>
      </p:sp>
      <p:sp>
        <p:nvSpPr>
          <p:cNvPr id="3" name="Rectangle 2">
            <a:extLst>
              <a:ext uri="{FF2B5EF4-FFF2-40B4-BE49-F238E27FC236}">
                <a16:creationId xmlns:a16="http://schemas.microsoft.com/office/drawing/2014/main" id="{1BF589E6-D023-B976-0391-09AF7F973782}"/>
              </a:ext>
            </a:extLst>
          </p:cNvPr>
          <p:cNvSpPr/>
          <p:nvPr/>
        </p:nvSpPr>
        <p:spPr>
          <a:xfrm>
            <a:off x="6727270" y="-5214"/>
            <a:ext cx="5462187"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grid&#10;&#10;Description automatically generated">
            <a:extLst>
              <a:ext uri="{FF2B5EF4-FFF2-40B4-BE49-F238E27FC236}">
                <a16:creationId xmlns:a16="http://schemas.microsoft.com/office/drawing/2014/main" id="{A1F62073-B22B-2AB9-F630-618E6986686A}"/>
              </a:ext>
            </a:extLst>
          </p:cNvPr>
          <p:cNvPicPr>
            <a:picLocks noChangeAspect="1"/>
          </p:cNvPicPr>
          <p:nvPr/>
        </p:nvPicPr>
        <p:blipFill>
          <a:blip r:embed="rId2"/>
          <a:srcRect l="24149" t="23757" r="-310" b="276"/>
          <a:stretch/>
        </p:blipFill>
        <p:spPr>
          <a:xfrm>
            <a:off x="6727271" y="522314"/>
            <a:ext cx="5442520" cy="6100159"/>
          </a:xfrm>
          <a:prstGeom prst="rect">
            <a:avLst/>
          </a:prstGeom>
        </p:spPr>
      </p:pic>
    </p:spTree>
    <p:extLst>
      <p:ext uri="{BB962C8B-B14F-4D97-AF65-F5344CB8AC3E}">
        <p14:creationId xmlns:p14="http://schemas.microsoft.com/office/powerpoint/2010/main" val="3880569556"/>
      </p:ext>
    </p:extLst>
  </p:cSld>
  <p:clrMapOvr>
    <a:masterClrMapping/>
  </p:clrMapOvr>
  <mc:AlternateContent xmlns:mc="http://schemas.openxmlformats.org/markup-compatibility/2006" xmlns:p14="http://schemas.microsoft.com/office/powerpoint/2010/main">
    <mc:Choice Requires="p14">
      <p:transition spd="slow" p14:dur="2000" advTm="49744"/>
    </mc:Choice>
    <mc:Fallback xmlns="">
      <p:transition spd="slow" advTm="4974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085B1-6B50-18F2-7412-71A890EFE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F443D0-1929-C312-9D58-6C75949C1B0C}"/>
              </a:ext>
            </a:extLst>
          </p:cNvPr>
          <p:cNvSpPr>
            <a:spLocks noGrp="1"/>
          </p:cNvSpPr>
          <p:nvPr>
            <p:ph type="title"/>
          </p:nvPr>
        </p:nvSpPr>
        <p:spPr>
          <a:xfrm>
            <a:off x="703176" y="765556"/>
            <a:ext cx="11488824" cy="883329"/>
          </a:xfrm>
        </p:spPr>
        <p:txBody>
          <a:bodyPr>
            <a:normAutofit/>
          </a:bodyPr>
          <a:lstStyle/>
          <a:p>
            <a:r>
              <a:rPr lang="en-US" sz="2800" b="1">
                <a:solidFill>
                  <a:schemeClr val="tx2">
                    <a:lumMod val="50000"/>
                    <a:lumOff val="50000"/>
                  </a:schemeClr>
                </a:solidFill>
                <a:latin typeface="Times New Roman"/>
                <a:cs typeface="Times New Roman"/>
              </a:rPr>
              <a:t>Model Building &amp; Interpretation; Training Data</a:t>
            </a:r>
            <a:endParaRPr lang="en-US" sz="2800">
              <a:solidFill>
                <a:schemeClr val="tx2">
                  <a:lumMod val="50000"/>
                  <a:lumOff val="50000"/>
                </a:schemeClr>
              </a:solidFill>
              <a:latin typeface="Times New Roman"/>
              <a:cs typeface="Times New Roman"/>
            </a:endParaRPr>
          </a:p>
        </p:txBody>
      </p:sp>
      <p:sp>
        <p:nvSpPr>
          <p:cNvPr id="3" name="Content Placeholder 2">
            <a:extLst>
              <a:ext uri="{FF2B5EF4-FFF2-40B4-BE49-F238E27FC236}">
                <a16:creationId xmlns:a16="http://schemas.microsoft.com/office/drawing/2014/main" id="{107D6046-7B5A-4CF8-BF0B-148984DBDA14}"/>
              </a:ext>
            </a:extLst>
          </p:cNvPr>
          <p:cNvSpPr>
            <a:spLocks noGrp="1"/>
          </p:cNvSpPr>
          <p:nvPr>
            <p:ph idx="1"/>
          </p:nvPr>
        </p:nvSpPr>
        <p:spPr>
          <a:xfrm>
            <a:off x="703176" y="1634145"/>
            <a:ext cx="10515600" cy="4351338"/>
          </a:xfrm>
        </p:spPr>
        <p:txBody>
          <a:bodyPr vert="horz" lIns="91440" tIns="45720" rIns="91440" bIns="45720" rtlCol="0" anchor="t">
            <a:normAutofit/>
          </a:bodyPr>
          <a:lstStyle/>
          <a:p>
            <a:pPr marL="0" indent="0">
              <a:lnSpc>
                <a:spcPct val="110000"/>
              </a:lnSpc>
              <a:buNone/>
            </a:pPr>
            <a:r>
              <a:rPr lang="en-US" sz="1600">
                <a:solidFill>
                  <a:schemeClr val="tx1">
                    <a:lumMod val="85000"/>
                    <a:lumOff val="15000"/>
                  </a:schemeClr>
                </a:solidFill>
                <a:latin typeface="Times New Roman"/>
                <a:cs typeface="Times New Roman"/>
              </a:rPr>
              <a:t>To ensure model accuracy, the dataset was split into </a:t>
            </a:r>
            <a:r>
              <a:rPr lang="en-US" sz="1600" b="1">
                <a:solidFill>
                  <a:schemeClr val="tx1">
                    <a:lumMod val="85000"/>
                    <a:lumOff val="15000"/>
                  </a:schemeClr>
                </a:solidFill>
                <a:latin typeface="Times New Roman"/>
                <a:cs typeface="Times New Roman"/>
              </a:rPr>
              <a:t>70% training </a:t>
            </a:r>
            <a:r>
              <a:rPr lang="en-US" sz="1600">
                <a:solidFill>
                  <a:schemeClr val="tx1">
                    <a:lumMod val="85000"/>
                    <a:lumOff val="15000"/>
                  </a:schemeClr>
                </a:solidFill>
                <a:latin typeface="Times New Roman"/>
                <a:cs typeface="Times New Roman"/>
              </a:rPr>
              <a:t>and </a:t>
            </a:r>
            <a:r>
              <a:rPr lang="en-US" sz="1600" b="1">
                <a:solidFill>
                  <a:schemeClr val="tx1">
                    <a:lumMod val="85000"/>
                    <a:lumOff val="15000"/>
                  </a:schemeClr>
                </a:solidFill>
                <a:latin typeface="Times New Roman"/>
                <a:cs typeface="Times New Roman"/>
              </a:rPr>
              <a:t>30% testing </a:t>
            </a:r>
            <a:r>
              <a:rPr lang="en-US" sz="1600">
                <a:solidFill>
                  <a:schemeClr val="tx1">
                    <a:lumMod val="85000"/>
                    <a:lumOff val="15000"/>
                  </a:schemeClr>
                </a:solidFill>
                <a:latin typeface="Times New Roman"/>
                <a:cs typeface="Times New Roman"/>
              </a:rPr>
              <a:t>data.</a:t>
            </a:r>
          </a:p>
          <a:p>
            <a:pPr marL="0" indent="0">
              <a:lnSpc>
                <a:spcPct val="110000"/>
              </a:lnSpc>
              <a:buNone/>
            </a:pPr>
            <a:r>
              <a:rPr lang="en-US" sz="1600" b="1">
                <a:solidFill>
                  <a:schemeClr val="tx1">
                    <a:lumMod val="85000"/>
                    <a:lumOff val="15000"/>
                  </a:schemeClr>
                </a:solidFill>
                <a:latin typeface="Times New Roman"/>
                <a:cs typeface="Times New Roman"/>
              </a:rPr>
              <a:t>Training Data: </a:t>
            </a:r>
            <a:r>
              <a:rPr lang="en-US" sz="1600">
                <a:solidFill>
                  <a:schemeClr val="tx1">
                    <a:lumMod val="85000"/>
                    <a:lumOff val="15000"/>
                  </a:schemeClr>
                </a:solidFill>
                <a:latin typeface="Times New Roman"/>
                <a:cs typeface="Times New Roman"/>
              </a:rPr>
              <a:t>The training dataset consists of the historical data used to build and train the model. </a:t>
            </a:r>
            <a:r>
              <a:rPr lang="en-US" sz="1600" b="1">
                <a:solidFill>
                  <a:schemeClr val="tx1">
                    <a:lumMod val="85000"/>
                    <a:lumOff val="15000"/>
                  </a:schemeClr>
                </a:solidFill>
                <a:latin typeface="Times New Roman"/>
                <a:cs typeface="Times New Roman"/>
              </a:rPr>
              <a:t>This data teaches the model to understand how the different variables are affecting flight delays by recognizing underlying patterns and trends present between them. </a:t>
            </a:r>
          </a:p>
          <a:p>
            <a:pPr marL="0" indent="0">
              <a:lnSpc>
                <a:spcPct val="110000"/>
              </a:lnSpc>
              <a:buNone/>
            </a:pPr>
            <a:r>
              <a:rPr lang="en-US" sz="1600" b="1">
                <a:solidFill>
                  <a:schemeClr val="tx1">
                    <a:lumMod val="85000"/>
                    <a:lumOff val="15000"/>
                  </a:schemeClr>
                </a:solidFill>
                <a:latin typeface="Times New Roman"/>
                <a:cs typeface="Times New Roman"/>
              </a:rPr>
              <a:t>Test Data: </a:t>
            </a:r>
            <a:r>
              <a:rPr lang="en-US" sz="1600">
                <a:solidFill>
                  <a:schemeClr val="tx1">
                    <a:lumMod val="85000"/>
                    <a:lumOff val="15000"/>
                  </a:schemeClr>
                </a:solidFill>
                <a:latin typeface="Times New Roman"/>
                <a:cs typeface="Times New Roman"/>
              </a:rPr>
              <a:t>The testing dataset contains flight data built based on our training sets patterns and trends. </a:t>
            </a:r>
            <a:r>
              <a:rPr lang="en-US" sz="1600" b="1">
                <a:solidFill>
                  <a:schemeClr val="tx1">
                    <a:lumMod val="85000"/>
                    <a:lumOff val="15000"/>
                  </a:schemeClr>
                </a:solidFill>
                <a:latin typeface="Times New Roman"/>
                <a:cs typeface="Times New Roman"/>
              </a:rPr>
              <a:t>This data mimics new or future scenarios, to help us to get an understanding of how well the model will perform on real-life conditions to come.</a:t>
            </a:r>
          </a:p>
          <a:p>
            <a:pPr marL="0" indent="0">
              <a:lnSpc>
                <a:spcPct val="110000"/>
              </a:lnSpc>
              <a:buNone/>
            </a:pPr>
            <a:r>
              <a:rPr lang="en-US" sz="1600">
                <a:solidFill>
                  <a:schemeClr val="tx1">
                    <a:lumMod val="85000"/>
                    <a:lumOff val="15000"/>
                  </a:schemeClr>
                </a:solidFill>
                <a:latin typeface="Times New Roman"/>
                <a:cs typeface="Times New Roman"/>
              </a:rPr>
              <a:t>By training the model on a portion of the data, we can assess its accuracy on unseen data, which helps prevent overfitting—a scenario where the model learns noise or overly specific details from the training set. </a:t>
            </a:r>
            <a:r>
              <a:rPr lang="en-US" sz="1600" b="1">
                <a:solidFill>
                  <a:schemeClr val="tx1">
                    <a:lumMod val="85000"/>
                    <a:lumOff val="15000"/>
                  </a:schemeClr>
                </a:solidFill>
                <a:latin typeface="Times New Roman"/>
                <a:cs typeface="Times New Roman"/>
              </a:rPr>
              <a:t>This approach allows us to validate how well the model predicts real-world flight delays, ensuring it performs reliably on new data.</a:t>
            </a:r>
          </a:p>
          <a:p>
            <a:pPr marL="0" indent="0">
              <a:lnSpc>
                <a:spcPct val="110000"/>
              </a:lnSpc>
              <a:buNone/>
            </a:pPr>
            <a:endParaRPr lang="en-US" sz="1600">
              <a:solidFill>
                <a:schemeClr val="tx1">
                  <a:lumMod val="85000"/>
                  <a:lumOff val="15000"/>
                </a:schemeClr>
              </a:solidFill>
              <a:latin typeface="Times New Roman"/>
              <a:cs typeface="Times New Roman"/>
            </a:endParaRPr>
          </a:p>
          <a:p>
            <a:pPr marL="0" indent="0">
              <a:lnSpc>
                <a:spcPct val="110000"/>
              </a:lnSpc>
              <a:buNone/>
            </a:pPr>
            <a:endParaRPr lang="en-US" sz="2400"/>
          </a:p>
        </p:txBody>
      </p:sp>
    </p:spTree>
    <p:custDataLst>
      <p:tags r:id="rId1"/>
    </p:custDataLst>
    <p:extLst>
      <p:ext uri="{BB962C8B-B14F-4D97-AF65-F5344CB8AC3E}">
        <p14:creationId xmlns:p14="http://schemas.microsoft.com/office/powerpoint/2010/main" val="388346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29366-B509-6D8F-8623-14145B220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C34D0E-1A36-7600-808D-35B19636FCA5}"/>
              </a:ext>
            </a:extLst>
          </p:cNvPr>
          <p:cNvSpPr>
            <a:spLocks noGrp="1"/>
          </p:cNvSpPr>
          <p:nvPr>
            <p:ph type="title"/>
          </p:nvPr>
        </p:nvSpPr>
        <p:spPr>
          <a:xfrm>
            <a:off x="823957" y="635742"/>
            <a:ext cx="10515600" cy="815296"/>
          </a:xfrm>
        </p:spPr>
        <p:txBody>
          <a:bodyPr>
            <a:normAutofit/>
          </a:bodyPr>
          <a:lstStyle/>
          <a:p>
            <a:pPr algn="ctr"/>
            <a:r>
              <a:rPr lang="en-US" sz="2800" b="1">
                <a:solidFill>
                  <a:schemeClr val="tx2">
                    <a:lumMod val="50000"/>
                    <a:lumOff val="50000"/>
                  </a:schemeClr>
                </a:solidFill>
                <a:latin typeface="Times New Roman"/>
                <a:cs typeface="Times New Roman"/>
              </a:rPr>
              <a:t>Methodology; Multiple Linear Regression Equation</a:t>
            </a:r>
            <a:endParaRPr lang="en-US" sz="4000">
              <a:solidFill>
                <a:schemeClr val="tx2">
                  <a:lumMod val="50000"/>
                  <a:lumOff val="50000"/>
                </a:schemeClr>
              </a:solidFill>
            </a:endParaRPr>
          </a:p>
        </p:txBody>
      </p:sp>
      <p:sp>
        <p:nvSpPr>
          <p:cNvPr id="3" name="Content Placeholder 2">
            <a:extLst>
              <a:ext uri="{FF2B5EF4-FFF2-40B4-BE49-F238E27FC236}">
                <a16:creationId xmlns:a16="http://schemas.microsoft.com/office/drawing/2014/main" id="{906BA13C-D0CB-23B1-E621-4B4D6DEDFC40}"/>
              </a:ext>
            </a:extLst>
          </p:cNvPr>
          <p:cNvSpPr>
            <a:spLocks noGrp="1"/>
          </p:cNvSpPr>
          <p:nvPr>
            <p:ph idx="1"/>
          </p:nvPr>
        </p:nvSpPr>
        <p:spPr>
          <a:xfrm>
            <a:off x="1092549" y="5299159"/>
            <a:ext cx="10012137" cy="983570"/>
          </a:xfrm>
        </p:spPr>
        <p:txBody>
          <a:bodyPr vert="horz" lIns="91440" tIns="45720" rIns="91440" bIns="45720" rtlCol="0" anchor="t">
            <a:normAutofit/>
          </a:bodyPr>
          <a:lstStyle/>
          <a:p>
            <a:pPr algn="ctr">
              <a:buNone/>
            </a:pPr>
            <a:r>
              <a:rPr lang="en-US" sz="1800">
                <a:solidFill>
                  <a:srgbClr val="404040"/>
                </a:solidFill>
                <a:latin typeface="Times New Roman"/>
                <a:cs typeface="Times New Roman"/>
              </a:rPr>
              <a:t>The objective of this model is to evaluate the association or lack thereof between these </a:t>
            </a:r>
            <a:endParaRPr lang="en-US" sz="1800">
              <a:solidFill>
                <a:srgbClr val="000000"/>
              </a:solidFill>
              <a:latin typeface="Aptos" panose="02110004020202020204"/>
              <a:cs typeface="Times New Roman"/>
            </a:endParaRPr>
          </a:p>
          <a:p>
            <a:pPr algn="ctr">
              <a:buNone/>
            </a:pPr>
            <a:r>
              <a:rPr lang="en-US" sz="1800">
                <a:solidFill>
                  <a:srgbClr val="404040"/>
                </a:solidFill>
                <a:latin typeface="Times New Roman"/>
                <a:cs typeface="Times New Roman"/>
              </a:rPr>
              <a:t>independent variables and the dependent variable. </a:t>
            </a:r>
            <a:endParaRPr lang="en-US" sz="1800">
              <a:solidFill>
                <a:srgbClr val="000000"/>
              </a:solidFill>
              <a:latin typeface="Aptos" panose="02110004020202020204"/>
              <a:cs typeface="Times New Roman"/>
            </a:endParaRPr>
          </a:p>
        </p:txBody>
      </p:sp>
      <p:graphicFrame>
        <p:nvGraphicFramePr>
          <p:cNvPr id="4" name="Table 3">
            <a:extLst>
              <a:ext uri="{FF2B5EF4-FFF2-40B4-BE49-F238E27FC236}">
                <a16:creationId xmlns:a16="http://schemas.microsoft.com/office/drawing/2014/main" id="{4805AA99-74FD-BFD4-80D2-79385DA8419C}"/>
              </a:ext>
            </a:extLst>
          </p:cNvPr>
          <p:cNvGraphicFramePr>
            <a:graphicFrameLocks noGrp="1"/>
          </p:cNvGraphicFramePr>
          <p:nvPr/>
        </p:nvGraphicFramePr>
        <p:xfrm>
          <a:off x="2643775" y="3901933"/>
          <a:ext cx="6878803" cy="1285833"/>
        </p:xfrm>
        <a:graphic>
          <a:graphicData uri="http://schemas.openxmlformats.org/drawingml/2006/table">
            <a:tbl>
              <a:tblPr firstRow="1" bandRow="1">
                <a:tableStyleId>{2D5ABB26-0587-4C30-8999-92F81FD0307C}</a:tableStyleId>
              </a:tblPr>
              <a:tblGrid>
                <a:gridCol w="1167364">
                  <a:extLst>
                    <a:ext uri="{9D8B030D-6E8A-4147-A177-3AD203B41FA5}">
                      <a16:colId xmlns:a16="http://schemas.microsoft.com/office/drawing/2014/main" val="3347274423"/>
                    </a:ext>
                  </a:extLst>
                </a:gridCol>
                <a:gridCol w="5711439">
                  <a:extLst>
                    <a:ext uri="{9D8B030D-6E8A-4147-A177-3AD203B41FA5}">
                      <a16:colId xmlns:a16="http://schemas.microsoft.com/office/drawing/2014/main" val="1543227919"/>
                    </a:ext>
                  </a:extLst>
                </a:gridCol>
              </a:tblGrid>
              <a:tr h="428611">
                <a:tc>
                  <a:txBody>
                    <a:bodyPr/>
                    <a:lstStyle/>
                    <a:p>
                      <a:pPr lvl="0" algn="ctr">
                        <a:lnSpc>
                          <a:spcPct val="100000"/>
                        </a:lnSpc>
                        <a:spcBef>
                          <a:spcPts val="0"/>
                        </a:spcBef>
                        <a:spcAft>
                          <a:spcPts val="0"/>
                        </a:spcAft>
                        <a:buNone/>
                      </a:pPr>
                      <a:r>
                        <a:rPr lang="en-US" sz="1800" b="1" i="0" u="none" strike="noStrike" noProof="0">
                          <a:solidFill>
                            <a:srgbClr val="262626"/>
                          </a:solidFill>
                          <a:latin typeface="Times New Roman"/>
                        </a:rPr>
                        <a:t>Eqn. 1.</a:t>
                      </a:r>
                      <a:endParaRPr lang="en-US" sz="1800" b="1">
                        <a:latin typeface="Times New Roman"/>
                      </a:endParaRPr>
                    </a:p>
                  </a:txBody>
                  <a:tcPr/>
                </a:tc>
                <a:tc>
                  <a:txBody>
                    <a:bodyPr/>
                    <a:lstStyle/>
                    <a:p>
                      <a:pPr lvl="0" algn="ctr">
                        <a:lnSpc>
                          <a:spcPct val="100000"/>
                        </a:lnSpc>
                        <a:spcBef>
                          <a:spcPts val="0"/>
                        </a:spcBef>
                        <a:spcAft>
                          <a:spcPts val="0"/>
                        </a:spcAft>
                        <a:buNone/>
                      </a:pPr>
                      <a:r>
                        <a:rPr lang="en-US" sz="1800" i="1" u="none" strike="noStrike" noProof="0">
                          <a:solidFill>
                            <a:schemeClr val="tx1">
                              <a:lumMod val="85000"/>
                              <a:lumOff val="15000"/>
                            </a:schemeClr>
                          </a:solidFill>
                          <a:latin typeface="Times New Roman"/>
                        </a:rPr>
                        <a:t>y = f(x1, x2, x3, x4, x5, x6)</a:t>
                      </a:r>
                      <a:endParaRPr lang="en-US" sz="1800" i="1">
                        <a:latin typeface="Times New Roman"/>
                      </a:endParaRPr>
                    </a:p>
                  </a:txBody>
                  <a:tcPr/>
                </a:tc>
                <a:extLst>
                  <a:ext uri="{0D108BD9-81ED-4DB2-BD59-A6C34878D82A}">
                    <a16:rowId xmlns:a16="http://schemas.microsoft.com/office/drawing/2014/main" val="2445067563"/>
                  </a:ext>
                </a:extLst>
              </a:tr>
              <a:tr h="428611">
                <a:tc>
                  <a:txBody>
                    <a:bodyPr/>
                    <a:lstStyle/>
                    <a:p>
                      <a:pPr lvl="0" algn="ctr">
                        <a:lnSpc>
                          <a:spcPct val="100000"/>
                        </a:lnSpc>
                        <a:buNone/>
                      </a:pPr>
                      <a:r>
                        <a:rPr lang="en-US" sz="1800" b="1" i="0" u="none" strike="noStrike" noProof="0">
                          <a:solidFill>
                            <a:srgbClr val="262626"/>
                          </a:solidFill>
                          <a:latin typeface="Times New Roman"/>
                        </a:rPr>
                        <a:t>Eqn. 2.</a:t>
                      </a:r>
                      <a:endParaRPr lang="en-US" sz="1800" b="1">
                        <a:latin typeface="Times New Roman"/>
                      </a:endParaRPr>
                    </a:p>
                  </a:txBody>
                  <a:tcPr/>
                </a:tc>
                <a:tc>
                  <a:txBody>
                    <a:bodyPr/>
                    <a:lstStyle/>
                    <a:p>
                      <a:pPr lvl="0" algn="ctr">
                        <a:lnSpc>
                          <a:spcPct val="100000"/>
                        </a:lnSpc>
                        <a:buNone/>
                      </a:pPr>
                      <a:r>
                        <a:rPr lang="en-US" sz="1800" i="1" u="none" strike="noStrike" noProof="0">
                          <a:solidFill>
                            <a:schemeClr val="tx1">
                              <a:lumMod val="85000"/>
                              <a:lumOff val="15000"/>
                            </a:schemeClr>
                          </a:solidFill>
                          <a:latin typeface="Times New Roman"/>
                        </a:rPr>
                        <a:t>y = a + β1x1 + β2x2 + β3x3 + β4x4 + β5x5 + β6x6</a:t>
                      </a:r>
                      <a:endParaRPr lang="en-US" sz="1800" i="1">
                        <a:latin typeface="Times New Roman"/>
                      </a:endParaRPr>
                    </a:p>
                  </a:txBody>
                  <a:tcPr/>
                </a:tc>
                <a:extLst>
                  <a:ext uri="{0D108BD9-81ED-4DB2-BD59-A6C34878D82A}">
                    <a16:rowId xmlns:a16="http://schemas.microsoft.com/office/drawing/2014/main" val="3701738913"/>
                  </a:ext>
                </a:extLst>
              </a:tr>
              <a:tr h="428611">
                <a:tc>
                  <a:txBody>
                    <a:bodyPr/>
                    <a:lstStyle/>
                    <a:p>
                      <a:pPr lvl="0" algn="ctr">
                        <a:lnSpc>
                          <a:spcPct val="100000"/>
                        </a:lnSpc>
                        <a:spcBef>
                          <a:spcPts val="0"/>
                        </a:spcBef>
                        <a:spcAft>
                          <a:spcPts val="0"/>
                        </a:spcAft>
                        <a:buNone/>
                      </a:pPr>
                      <a:r>
                        <a:rPr lang="en-US" sz="1800" b="1" i="0" u="none" strike="noStrike" noProof="0">
                          <a:solidFill>
                            <a:srgbClr val="262626"/>
                          </a:solidFill>
                          <a:latin typeface="Times New Roman"/>
                        </a:rPr>
                        <a:t>Eqn. 3.</a:t>
                      </a:r>
                      <a:endParaRPr lang="en-US" sz="1800" b="1">
                        <a:latin typeface="Times New Roman"/>
                      </a:endParaRPr>
                    </a:p>
                  </a:txBody>
                  <a:tcPr/>
                </a:tc>
                <a:tc>
                  <a:txBody>
                    <a:bodyPr/>
                    <a:lstStyle/>
                    <a:p>
                      <a:pPr lvl="0" algn="ctr">
                        <a:lnSpc>
                          <a:spcPct val="100000"/>
                        </a:lnSpc>
                        <a:spcBef>
                          <a:spcPts val="0"/>
                        </a:spcBef>
                        <a:spcAft>
                          <a:spcPts val="0"/>
                        </a:spcAft>
                        <a:buNone/>
                      </a:pPr>
                      <a:r>
                        <a:rPr lang="en-US" sz="1800" i="1" u="none" strike="noStrike" noProof="0">
                          <a:solidFill>
                            <a:schemeClr val="tx1">
                              <a:lumMod val="85000"/>
                              <a:lumOff val="15000"/>
                            </a:schemeClr>
                          </a:solidFill>
                          <a:latin typeface="Times New Roman"/>
                        </a:rPr>
                        <a:t>y = a + b1x1 + b2x2 + b3x3 + b4x4 + b5x5 + b6x6</a:t>
                      </a:r>
                      <a:endParaRPr lang="en-US" sz="1800" i="1">
                        <a:latin typeface="Times New Roman"/>
                      </a:endParaRPr>
                    </a:p>
                  </a:txBody>
                  <a:tcPr/>
                </a:tc>
                <a:extLst>
                  <a:ext uri="{0D108BD9-81ED-4DB2-BD59-A6C34878D82A}">
                    <a16:rowId xmlns:a16="http://schemas.microsoft.com/office/drawing/2014/main" val="851578788"/>
                  </a:ext>
                </a:extLst>
              </a:tr>
            </a:tbl>
          </a:graphicData>
        </a:graphic>
      </p:graphicFrame>
      <p:graphicFrame>
        <p:nvGraphicFramePr>
          <p:cNvPr id="6" name="Table 5">
            <a:extLst>
              <a:ext uri="{FF2B5EF4-FFF2-40B4-BE49-F238E27FC236}">
                <a16:creationId xmlns:a16="http://schemas.microsoft.com/office/drawing/2014/main" id="{89D1F61D-4944-8FC3-C6D0-894DA489054D}"/>
              </a:ext>
            </a:extLst>
          </p:cNvPr>
          <p:cNvGraphicFramePr>
            <a:graphicFrameLocks noGrp="1"/>
          </p:cNvGraphicFramePr>
          <p:nvPr/>
        </p:nvGraphicFramePr>
        <p:xfrm>
          <a:off x="4172212" y="2304899"/>
          <a:ext cx="2865881" cy="1485080"/>
        </p:xfrm>
        <a:graphic>
          <a:graphicData uri="http://schemas.openxmlformats.org/drawingml/2006/table">
            <a:tbl>
              <a:tblPr firstRow="1" bandRow="1">
                <a:tableStyleId>{2D5ABB26-0587-4C30-8999-92F81FD0307C}</a:tableStyleId>
              </a:tblPr>
              <a:tblGrid>
                <a:gridCol w="485348">
                  <a:extLst>
                    <a:ext uri="{9D8B030D-6E8A-4147-A177-3AD203B41FA5}">
                      <a16:colId xmlns:a16="http://schemas.microsoft.com/office/drawing/2014/main" val="125757521"/>
                    </a:ext>
                  </a:extLst>
                </a:gridCol>
                <a:gridCol w="2380533">
                  <a:extLst>
                    <a:ext uri="{9D8B030D-6E8A-4147-A177-3AD203B41FA5}">
                      <a16:colId xmlns:a16="http://schemas.microsoft.com/office/drawing/2014/main" val="4093742772"/>
                    </a:ext>
                  </a:extLst>
                </a:gridCol>
              </a:tblGrid>
              <a:tr h="384560">
                <a:tc>
                  <a:txBody>
                    <a:bodyPr/>
                    <a:lstStyle/>
                    <a:p>
                      <a:pPr lvl="0" algn="r">
                        <a:lnSpc>
                          <a:spcPct val="100000"/>
                        </a:lnSpc>
                        <a:spcBef>
                          <a:spcPts val="0"/>
                        </a:spcBef>
                        <a:spcAft>
                          <a:spcPts val="0"/>
                        </a:spcAft>
                        <a:buNone/>
                      </a:pPr>
                      <a:r>
                        <a:rPr lang="en-US" sz="1600" i="1" u="none" strike="noStrike" kern="1200" noProof="0">
                          <a:solidFill>
                            <a:srgbClr val="262626"/>
                          </a:solidFill>
                          <a:latin typeface="Times New Roman"/>
                        </a:rPr>
                        <a:t>y</a:t>
                      </a:r>
                    </a:p>
                  </a:txBody>
                  <a:tcPr/>
                </a:tc>
                <a:tc>
                  <a:txBody>
                    <a:bodyPr/>
                    <a:lstStyle/>
                    <a:p>
                      <a:pPr lvl="0" algn="l">
                        <a:buNone/>
                      </a:pPr>
                      <a:r>
                        <a:rPr lang="en-US" sz="1600" i="1" u="none" strike="noStrike" noProof="0" err="1">
                          <a:solidFill>
                            <a:srgbClr val="262626"/>
                          </a:solidFill>
                          <a:latin typeface="Times New Roman"/>
                        </a:rPr>
                        <a:t>Arr_Delay</a:t>
                      </a:r>
                      <a:endParaRPr lang="en-US" sz="1600" i="1">
                        <a:latin typeface="Times New Roman"/>
                      </a:endParaRPr>
                    </a:p>
                  </a:txBody>
                  <a:tcPr/>
                </a:tc>
                <a:extLst>
                  <a:ext uri="{0D108BD9-81ED-4DB2-BD59-A6C34878D82A}">
                    <a16:rowId xmlns:a16="http://schemas.microsoft.com/office/drawing/2014/main" val="2450392763"/>
                  </a:ext>
                </a:extLst>
              </a:tr>
              <a:tr h="366840">
                <a:tc>
                  <a:txBody>
                    <a:bodyPr/>
                    <a:lstStyle/>
                    <a:p>
                      <a:pPr algn="r"/>
                      <a:r>
                        <a:rPr lang="en-US" sz="1600" i="1" u="none" strike="noStrike" kern="1200">
                          <a:solidFill>
                            <a:srgbClr val="262626"/>
                          </a:solidFill>
                          <a:latin typeface="Times New Roman"/>
                        </a:rPr>
                        <a:t>x1</a:t>
                      </a:r>
                    </a:p>
                  </a:txBody>
                  <a:tcPr/>
                </a:tc>
                <a:tc>
                  <a:txBody>
                    <a:bodyPr/>
                    <a:lstStyle/>
                    <a:p>
                      <a:pPr lvl="0" algn="l">
                        <a:buNone/>
                      </a:pPr>
                      <a:r>
                        <a:rPr lang="en-US" sz="1600" i="1" u="none" strike="noStrike" noProof="0" err="1">
                          <a:solidFill>
                            <a:srgbClr val="262626"/>
                          </a:solidFill>
                          <a:latin typeface="Times New Roman"/>
                        </a:rPr>
                        <a:t>Number_of_flights</a:t>
                      </a:r>
                      <a:endParaRPr lang="en-US" sz="1600" i="1">
                        <a:latin typeface="Times New Roman"/>
                      </a:endParaRPr>
                    </a:p>
                  </a:txBody>
                  <a:tcPr/>
                </a:tc>
                <a:extLst>
                  <a:ext uri="{0D108BD9-81ED-4DB2-BD59-A6C34878D82A}">
                    <a16:rowId xmlns:a16="http://schemas.microsoft.com/office/drawing/2014/main" val="3906841282"/>
                  </a:ext>
                </a:extLst>
              </a:tr>
              <a:tr h="366840">
                <a:tc>
                  <a:txBody>
                    <a:bodyPr/>
                    <a:lstStyle/>
                    <a:p>
                      <a:pPr lvl="0" algn="r">
                        <a:buNone/>
                      </a:pPr>
                      <a:r>
                        <a:rPr lang="en-US" sz="1600" i="1" u="none" strike="noStrike" kern="1200">
                          <a:solidFill>
                            <a:srgbClr val="262626"/>
                          </a:solidFill>
                          <a:latin typeface="Times New Roman"/>
                        </a:rPr>
                        <a:t>x2</a:t>
                      </a:r>
                    </a:p>
                  </a:txBody>
                  <a:tcPr/>
                </a:tc>
                <a:tc>
                  <a:txBody>
                    <a:bodyPr/>
                    <a:lstStyle/>
                    <a:p>
                      <a:pPr lvl="0" algn="l">
                        <a:buNone/>
                      </a:pPr>
                      <a:r>
                        <a:rPr lang="en-US" sz="1600" i="1" u="none" strike="noStrike" noProof="0" err="1">
                          <a:solidFill>
                            <a:srgbClr val="262626"/>
                          </a:solidFill>
                          <a:latin typeface="Times New Roman"/>
                        </a:rPr>
                        <a:t>Airport_Distance</a:t>
                      </a:r>
                      <a:endParaRPr lang="en-US" sz="1600" i="1">
                        <a:latin typeface="Times New Roman"/>
                      </a:endParaRPr>
                    </a:p>
                  </a:txBody>
                  <a:tcPr/>
                </a:tc>
                <a:extLst>
                  <a:ext uri="{0D108BD9-81ED-4DB2-BD59-A6C34878D82A}">
                    <a16:rowId xmlns:a16="http://schemas.microsoft.com/office/drawing/2014/main" val="3816814330"/>
                  </a:ext>
                </a:extLst>
              </a:tr>
              <a:tr h="366840">
                <a:tc>
                  <a:txBody>
                    <a:bodyPr/>
                    <a:lstStyle/>
                    <a:p>
                      <a:pPr algn="r"/>
                      <a:r>
                        <a:rPr lang="en-US" sz="1600" i="1" u="none" strike="noStrike" kern="1200">
                          <a:solidFill>
                            <a:srgbClr val="262626"/>
                          </a:solidFill>
                          <a:latin typeface="Times New Roman"/>
                        </a:rPr>
                        <a:t>x3</a:t>
                      </a:r>
                    </a:p>
                  </a:txBody>
                  <a:tcPr/>
                </a:tc>
                <a:tc>
                  <a:txBody>
                    <a:bodyPr/>
                    <a:lstStyle/>
                    <a:p>
                      <a:pPr lvl="0" algn="l">
                        <a:buNone/>
                      </a:pPr>
                      <a:r>
                        <a:rPr lang="en-US" sz="1600" i="1" u="none" strike="noStrike" noProof="0">
                          <a:solidFill>
                            <a:srgbClr val="262626"/>
                          </a:solidFill>
                          <a:latin typeface="Times New Roman"/>
                        </a:rPr>
                        <a:t>Weather</a:t>
                      </a:r>
                      <a:endParaRPr lang="en-US" sz="1600" i="1">
                        <a:latin typeface="Times New Roman"/>
                      </a:endParaRPr>
                    </a:p>
                  </a:txBody>
                  <a:tcPr/>
                </a:tc>
                <a:extLst>
                  <a:ext uri="{0D108BD9-81ED-4DB2-BD59-A6C34878D82A}">
                    <a16:rowId xmlns:a16="http://schemas.microsoft.com/office/drawing/2014/main" val="1349076070"/>
                  </a:ext>
                </a:extLst>
              </a:tr>
            </a:tbl>
          </a:graphicData>
        </a:graphic>
      </p:graphicFrame>
      <p:sp>
        <p:nvSpPr>
          <p:cNvPr id="7" name="TextBox 6">
            <a:extLst>
              <a:ext uri="{FF2B5EF4-FFF2-40B4-BE49-F238E27FC236}">
                <a16:creationId xmlns:a16="http://schemas.microsoft.com/office/drawing/2014/main" id="{89FDF885-245C-5383-B508-80EB655D2D51}"/>
              </a:ext>
            </a:extLst>
          </p:cNvPr>
          <p:cNvSpPr txBox="1"/>
          <p:nvPr/>
        </p:nvSpPr>
        <p:spPr>
          <a:xfrm>
            <a:off x="898872" y="1502790"/>
            <a:ext cx="10370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404040"/>
                </a:solidFill>
                <a:latin typeface="Times New Roman"/>
                <a:cs typeface="Times New Roman"/>
              </a:rPr>
              <a:t>Listed below are the equations defining the functional specification (Eqn. 1), population regression equation (Eqn. 2) and sample regression equation (Eqn. 3).    </a:t>
            </a:r>
            <a:r>
              <a:rPr lang="en-US">
                <a:solidFill>
                  <a:srgbClr val="404040"/>
                </a:solidFill>
                <a:latin typeface="Times New Roman"/>
                <a:cs typeface="Times New Roman"/>
              </a:rPr>
              <a:t>  </a:t>
            </a:r>
            <a:endParaRPr lang="en-US"/>
          </a:p>
        </p:txBody>
      </p:sp>
      <p:graphicFrame>
        <p:nvGraphicFramePr>
          <p:cNvPr id="9" name="Table 8">
            <a:extLst>
              <a:ext uri="{FF2B5EF4-FFF2-40B4-BE49-F238E27FC236}">
                <a16:creationId xmlns:a16="http://schemas.microsoft.com/office/drawing/2014/main" id="{B5047265-600F-3DB4-F45C-40F904D287B5}"/>
              </a:ext>
            </a:extLst>
          </p:cNvPr>
          <p:cNvGraphicFramePr>
            <a:graphicFrameLocks noGrp="1"/>
          </p:cNvGraphicFramePr>
          <p:nvPr/>
        </p:nvGraphicFramePr>
        <p:xfrm>
          <a:off x="6878211" y="2468461"/>
          <a:ext cx="3034007" cy="1153659"/>
        </p:xfrm>
        <a:graphic>
          <a:graphicData uri="http://schemas.openxmlformats.org/drawingml/2006/table">
            <a:tbl>
              <a:tblPr bandRow="1">
                <a:tableStyleId>{2D5ABB26-0587-4C30-8999-92F81FD0307C}</a:tableStyleId>
              </a:tblPr>
              <a:tblGrid>
                <a:gridCol w="513819">
                  <a:extLst>
                    <a:ext uri="{9D8B030D-6E8A-4147-A177-3AD203B41FA5}">
                      <a16:colId xmlns:a16="http://schemas.microsoft.com/office/drawing/2014/main" val="1424828755"/>
                    </a:ext>
                  </a:extLst>
                </a:gridCol>
                <a:gridCol w="2520188">
                  <a:extLst>
                    <a:ext uri="{9D8B030D-6E8A-4147-A177-3AD203B41FA5}">
                      <a16:colId xmlns:a16="http://schemas.microsoft.com/office/drawing/2014/main" val="2159683039"/>
                    </a:ext>
                  </a:extLst>
                </a:gridCol>
              </a:tblGrid>
              <a:tr h="384553">
                <a:tc>
                  <a:txBody>
                    <a:bodyPr/>
                    <a:lstStyle/>
                    <a:p>
                      <a:pPr marL="0" lvl="0" algn="r" defTabSz="914400" rtl="0" eaLnBrk="1" fontAlgn="base" latinLnBrk="0" hangingPunct="1">
                        <a:lnSpc>
                          <a:spcPct val="100000"/>
                        </a:lnSpc>
                        <a:spcBef>
                          <a:spcPts val="0"/>
                        </a:spcBef>
                        <a:spcAft>
                          <a:spcPts val="0"/>
                        </a:spcAft>
                        <a:buNone/>
                      </a:pPr>
                      <a:r>
                        <a:rPr lang="en-US" sz="1600" i="1" u="none" strike="noStrike" kern="1200">
                          <a:solidFill>
                            <a:srgbClr val="262626"/>
                          </a:solidFill>
                          <a:latin typeface="Times New Roman"/>
                          <a:ea typeface="+mn-ea"/>
                          <a:cs typeface="+mn-cs"/>
                        </a:rPr>
                        <a:t>x4</a:t>
                      </a:r>
                    </a:p>
                  </a:txBody>
                  <a:tcPr marL="61151" marR="61151" marT="30575" marB="30575" anchor="ctr"/>
                </a:tc>
                <a:tc>
                  <a:txBody>
                    <a:bodyPr/>
                    <a:lstStyle/>
                    <a:p>
                      <a:pPr marL="0" lvl="0" algn="l" defTabSz="914400" rtl="0" eaLnBrk="1" fontAlgn="base" latinLnBrk="0" hangingPunct="1">
                        <a:lnSpc>
                          <a:spcPct val="100000"/>
                        </a:lnSpc>
                        <a:spcBef>
                          <a:spcPts val="0"/>
                        </a:spcBef>
                        <a:spcAft>
                          <a:spcPts val="0"/>
                        </a:spcAft>
                        <a:buNone/>
                      </a:pPr>
                      <a:r>
                        <a:rPr lang="en-US" sz="1600" i="1" u="none" strike="noStrike" kern="1200" err="1">
                          <a:solidFill>
                            <a:srgbClr val="262626"/>
                          </a:solidFill>
                          <a:latin typeface="Times New Roman"/>
                          <a:ea typeface="+mn-ea"/>
                          <a:cs typeface="+mn-cs"/>
                        </a:rPr>
                        <a:t>Support_Crew_Available</a:t>
                      </a:r>
                      <a:endParaRPr lang="en-US" sz="1600" i="1" u="none" strike="noStrike" kern="1200">
                        <a:solidFill>
                          <a:srgbClr val="262626"/>
                        </a:solidFill>
                        <a:latin typeface="Times New Roman"/>
                        <a:ea typeface="+mn-ea"/>
                        <a:cs typeface="+mn-cs"/>
                      </a:endParaRPr>
                    </a:p>
                  </a:txBody>
                  <a:tcPr marL="61151" marR="61151" marT="30575" marB="30575" anchor="ctr"/>
                </a:tc>
                <a:extLst>
                  <a:ext uri="{0D108BD9-81ED-4DB2-BD59-A6C34878D82A}">
                    <a16:rowId xmlns:a16="http://schemas.microsoft.com/office/drawing/2014/main" val="2732911989"/>
                  </a:ext>
                </a:extLst>
              </a:tr>
              <a:tr h="384553">
                <a:tc>
                  <a:txBody>
                    <a:bodyPr/>
                    <a:lstStyle/>
                    <a:p>
                      <a:pPr marL="0" lvl="0" algn="r" defTabSz="914400" rtl="0" eaLnBrk="1" fontAlgn="base" latinLnBrk="0" hangingPunct="1">
                        <a:lnSpc>
                          <a:spcPct val="100000"/>
                        </a:lnSpc>
                        <a:spcBef>
                          <a:spcPts val="0"/>
                        </a:spcBef>
                        <a:spcAft>
                          <a:spcPts val="0"/>
                        </a:spcAft>
                        <a:buNone/>
                      </a:pPr>
                      <a:r>
                        <a:rPr lang="en-US" sz="1600" i="1" u="none" strike="noStrike" kern="1200">
                          <a:solidFill>
                            <a:srgbClr val="262626"/>
                          </a:solidFill>
                          <a:latin typeface="Times New Roman"/>
                          <a:ea typeface="+mn-ea"/>
                          <a:cs typeface="+mn-cs"/>
                        </a:rPr>
                        <a:t>x5</a:t>
                      </a:r>
                    </a:p>
                  </a:txBody>
                  <a:tcPr marL="61151" marR="61151" marT="30575" marB="30575" anchor="ctr"/>
                </a:tc>
                <a:tc>
                  <a:txBody>
                    <a:bodyPr/>
                    <a:lstStyle/>
                    <a:p>
                      <a:pPr marL="0" lvl="0" algn="l" defTabSz="914400" rtl="0" eaLnBrk="1" fontAlgn="base" latinLnBrk="0" hangingPunct="1">
                        <a:lnSpc>
                          <a:spcPct val="100000"/>
                        </a:lnSpc>
                        <a:spcBef>
                          <a:spcPts val="0"/>
                        </a:spcBef>
                        <a:spcAft>
                          <a:spcPts val="0"/>
                        </a:spcAft>
                        <a:buNone/>
                      </a:pPr>
                      <a:r>
                        <a:rPr lang="en-US" sz="1600" i="1" u="none" strike="noStrike" kern="1200" err="1">
                          <a:solidFill>
                            <a:srgbClr val="262626"/>
                          </a:solidFill>
                          <a:latin typeface="Times New Roman"/>
                          <a:ea typeface="+mn-ea"/>
                          <a:cs typeface="+mn-cs"/>
                        </a:rPr>
                        <a:t>Baggage_loading_time</a:t>
                      </a:r>
                      <a:endParaRPr lang="en-US" sz="1600" i="1" u="none" strike="noStrike" kern="1200">
                        <a:solidFill>
                          <a:srgbClr val="262626"/>
                        </a:solidFill>
                        <a:latin typeface="Times New Roman"/>
                        <a:ea typeface="+mn-ea"/>
                        <a:cs typeface="+mn-cs"/>
                      </a:endParaRPr>
                    </a:p>
                  </a:txBody>
                  <a:tcPr marL="61151" marR="61151" marT="30575" marB="30575" anchor="ctr"/>
                </a:tc>
                <a:extLst>
                  <a:ext uri="{0D108BD9-81ED-4DB2-BD59-A6C34878D82A}">
                    <a16:rowId xmlns:a16="http://schemas.microsoft.com/office/drawing/2014/main" val="2291430860"/>
                  </a:ext>
                </a:extLst>
              </a:tr>
              <a:tr h="384553">
                <a:tc>
                  <a:txBody>
                    <a:bodyPr/>
                    <a:lstStyle/>
                    <a:p>
                      <a:pPr marL="0" lvl="0" algn="r" defTabSz="914400" rtl="0" eaLnBrk="1" fontAlgn="base" latinLnBrk="0" hangingPunct="1">
                        <a:lnSpc>
                          <a:spcPct val="100000"/>
                        </a:lnSpc>
                        <a:spcBef>
                          <a:spcPts val="0"/>
                        </a:spcBef>
                        <a:spcAft>
                          <a:spcPts val="0"/>
                        </a:spcAft>
                        <a:buNone/>
                      </a:pPr>
                      <a:r>
                        <a:rPr lang="en-US" sz="1600" i="1" u="none" strike="noStrike" kern="1200">
                          <a:solidFill>
                            <a:srgbClr val="262626"/>
                          </a:solidFill>
                          <a:latin typeface="Times New Roman"/>
                          <a:ea typeface="+mn-ea"/>
                          <a:cs typeface="+mn-cs"/>
                        </a:rPr>
                        <a:t>x6</a:t>
                      </a:r>
                    </a:p>
                  </a:txBody>
                  <a:tcPr marL="61151" marR="61151" marT="30575" marB="30575" anchor="ctr"/>
                </a:tc>
                <a:tc>
                  <a:txBody>
                    <a:bodyPr/>
                    <a:lstStyle/>
                    <a:p>
                      <a:pPr marL="0" lvl="0" algn="l" defTabSz="914400" rtl="0" eaLnBrk="1" fontAlgn="base" latinLnBrk="0" hangingPunct="1">
                        <a:lnSpc>
                          <a:spcPct val="100000"/>
                        </a:lnSpc>
                        <a:spcBef>
                          <a:spcPts val="0"/>
                        </a:spcBef>
                        <a:spcAft>
                          <a:spcPts val="0"/>
                        </a:spcAft>
                        <a:buNone/>
                      </a:pPr>
                      <a:r>
                        <a:rPr lang="en-US" sz="1600" i="1" u="none" strike="noStrike" kern="1200" err="1">
                          <a:solidFill>
                            <a:srgbClr val="262626"/>
                          </a:solidFill>
                          <a:latin typeface="Times New Roman"/>
                          <a:ea typeface="+mn-ea"/>
                          <a:cs typeface="+mn-cs"/>
                        </a:rPr>
                        <a:t>Late_Arrival_o</a:t>
                      </a:r>
                      <a:endParaRPr lang="en-US" sz="1600" i="1" u="none" strike="noStrike" kern="1200">
                        <a:solidFill>
                          <a:srgbClr val="262626"/>
                        </a:solidFill>
                        <a:latin typeface="Times New Roman"/>
                        <a:ea typeface="+mn-ea"/>
                        <a:cs typeface="+mn-cs"/>
                      </a:endParaRPr>
                    </a:p>
                  </a:txBody>
                  <a:tcPr marL="61151" marR="61151" marT="30575" marB="30575" anchor="ctr"/>
                </a:tc>
                <a:extLst>
                  <a:ext uri="{0D108BD9-81ED-4DB2-BD59-A6C34878D82A}">
                    <a16:rowId xmlns:a16="http://schemas.microsoft.com/office/drawing/2014/main" val="3986515338"/>
                  </a:ext>
                </a:extLst>
              </a:tr>
            </a:tbl>
          </a:graphicData>
        </a:graphic>
      </p:graphicFrame>
      <p:sp>
        <p:nvSpPr>
          <p:cNvPr id="10" name="TextBox 9">
            <a:extLst>
              <a:ext uri="{FF2B5EF4-FFF2-40B4-BE49-F238E27FC236}">
                <a16:creationId xmlns:a16="http://schemas.microsoft.com/office/drawing/2014/main" id="{A51021AB-268C-677D-5502-9FB7795B8E70}"/>
              </a:ext>
            </a:extLst>
          </p:cNvPr>
          <p:cNvSpPr txBox="1"/>
          <p:nvPr/>
        </p:nvSpPr>
        <p:spPr>
          <a:xfrm>
            <a:off x="2053768" y="2716626"/>
            <a:ext cx="196361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Times New Roman"/>
                <a:cs typeface="Times New Roman"/>
              </a:rPr>
              <a:t>Variables Key</a:t>
            </a:r>
          </a:p>
        </p:txBody>
      </p:sp>
    </p:spTree>
    <p:extLst>
      <p:ext uri="{BB962C8B-B14F-4D97-AF65-F5344CB8AC3E}">
        <p14:creationId xmlns:p14="http://schemas.microsoft.com/office/powerpoint/2010/main" val="322460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A6F1F-1D37-5C18-C815-0CCE2F3A38B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59933DA-140B-37B7-86BB-5E1A1A36EEE6}"/>
              </a:ext>
            </a:extLst>
          </p:cNvPr>
          <p:cNvSpPr/>
          <p:nvPr/>
        </p:nvSpPr>
        <p:spPr>
          <a:xfrm>
            <a:off x="0" y="0"/>
            <a:ext cx="6020454"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CA47B61-441A-642A-84F0-6B9AAB86EBF2}"/>
              </a:ext>
            </a:extLst>
          </p:cNvPr>
          <p:cNvSpPr>
            <a:spLocks noGrp="1"/>
          </p:cNvSpPr>
          <p:nvPr>
            <p:ph type="title"/>
          </p:nvPr>
        </p:nvSpPr>
        <p:spPr>
          <a:xfrm>
            <a:off x="6478747" y="1067979"/>
            <a:ext cx="4969706" cy="514402"/>
          </a:xfrm>
        </p:spPr>
        <p:txBody>
          <a:bodyPr>
            <a:normAutofit/>
          </a:bodyPr>
          <a:lstStyle/>
          <a:p>
            <a:r>
              <a:rPr lang="en-US" sz="2800" b="1">
                <a:solidFill>
                  <a:schemeClr val="tx2">
                    <a:lumMod val="50000"/>
                    <a:lumOff val="50000"/>
                  </a:schemeClr>
                </a:solidFill>
                <a:latin typeface="Times New Roman"/>
                <a:cs typeface="Times New Roman"/>
              </a:rPr>
              <a:t>Model Diagnosis</a:t>
            </a:r>
            <a:endParaRPr lang="en-US" sz="2800">
              <a:solidFill>
                <a:schemeClr val="tx2">
                  <a:lumMod val="50000"/>
                  <a:lumOff val="50000"/>
                </a:schemeClr>
              </a:solidFill>
              <a:latin typeface="Times New Roman"/>
              <a:cs typeface="Times New Roman"/>
            </a:endParaRPr>
          </a:p>
        </p:txBody>
      </p:sp>
      <p:sp>
        <p:nvSpPr>
          <p:cNvPr id="3" name="Content Placeholder 2">
            <a:extLst>
              <a:ext uri="{FF2B5EF4-FFF2-40B4-BE49-F238E27FC236}">
                <a16:creationId xmlns:a16="http://schemas.microsoft.com/office/drawing/2014/main" id="{07E05EEA-69FA-020A-F1D0-5A7B649DF0C6}"/>
              </a:ext>
            </a:extLst>
          </p:cNvPr>
          <p:cNvSpPr>
            <a:spLocks noGrp="1"/>
          </p:cNvSpPr>
          <p:nvPr>
            <p:ph idx="1"/>
          </p:nvPr>
        </p:nvSpPr>
        <p:spPr>
          <a:xfrm>
            <a:off x="6478746" y="1637801"/>
            <a:ext cx="5525401" cy="3896963"/>
          </a:xfrm>
        </p:spPr>
        <p:txBody>
          <a:bodyPr vert="horz" lIns="91440" tIns="45720" rIns="91440" bIns="45720" rtlCol="0" anchor="t">
            <a:normAutofit/>
          </a:bodyPr>
          <a:lstStyle/>
          <a:p>
            <a:pPr marL="0" indent="0">
              <a:lnSpc>
                <a:spcPct val="100000"/>
              </a:lnSpc>
              <a:buNone/>
            </a:pPr>
            <a:r>
              <a:rPr lang="en-US" sz="1600" b="1">
                <a:latin typeface="Times New Roman" panose="02020603050405020304" pitchFamily="18" charset="0"/>
                <a:cs typeface="Times New Roman" panose="02020603050405020304" pitchFamily="18" charset="0"/>
              </a:rPr>
              <a:t>Goodness-of-Fit Test: </a:t>
            </a:r>
            <a:r>
              <a:rPr lang="en-US" sz="1600">
                <a:latin typeface="Times New Roman" panose="02020603050405020304" pitchFamily="18" charset="0"/>
                <a:cs typeface="Times New Roman" panose="02020603050405020304" pitchFamily="18" charset="0"/>
              </a:rPr>
              <a:t>The R-squared and Adjusted R-squared values show how much of the variance in flight delays is explained by the model.</a:t>
            </a:r>
          </a:p>
          <a:p>
            <a:pPr marL="0" indent="0">
              <a:lnSpc>
                <a:spcPct val="100000"/>
              </a:lnSpc>
              <a:buNone/>
            </a:pPr>
            <a:r>
              <a:rPr lang="en-US" sz="1600" b="1">
                <a:latin typeface="Times New Roman" panose="02020603050405020304" pitchFamily="18" charset="0"/>
                <a:cs typeface="Times New Roman" panose="02020603050405020304" pitchFamily="18" charset="0"/>
              </a:rPr>
              <a:t>Standard Error: </a:t>
            </a:r>
            <a:r>
              <a:rPr lang="en-US" sz="1600">
                <a:latin typeface="Times New Roman" panose="02020603050405020304" pitchFamily="18" charset="0"/>
                <a:cs typeface="Times New Roman" panose="02020603050405020304" pitchFamily="18" charset="0"/>
              </a:rPr>
              <a:t>Shows the absolute measure of distance that the data points fall from the regression line</a:t>
            </a:r>
          </a:p>
          <a:p>
            <a:pPr marL="0" indent="0">
              <a:lnSpc>
                <a:spcPct val="100000"/>
              </a:lnSpc>
              <a:buNone/>
            </a:pPr>
            <a:r>
              <a:rPr lang="en-US" sz="1600" b="1">
                <a:latin typeface="Times New Roman" panose="02020603050405020304" pitchFamily="18" charset="0"/>
                <a:cs typeface="Times New Roman" panose="02020603050405020304" pitchFamily="18" charset="0"/>
              </a:rPr>
              <a:t>Residual Plots: </a:t>
            </a:r>
            <a:r>
              <a:rPr lang="en-US" sz="1600">
                <a:latin typeface="Times New Roman" panose="02020603050405020304" pitchFamily="18" charset="0"/>
                <a:ea typeface="+mn-lt"/>
                <a:cs typeface="Times New Roman" panose="02020603050405020304" pitchFamily="18" charset="0"/>
              </a:rPr>
              <a:t>Scatterplots of residuals are checked to ensure randomness and confirm that the model fits the data appropriately. No significant violations of linear regression assumptions.</a:t>
            </a:r>
            <a:endParaRPr lang="en-US" sz="1600">
              <a:latin typeface="Times New Roman" panose="02020603050405020304" pitchFamily="18" charset="0"/>
              <a:cs typeface="Times New Roman" panose="02020603050405020304" pitchFamily="18" charset="0"/>
            </a:endParaRPr>
          </a:p>
          <a:p>
            <a:pPr marL="0" indent="0">
              <a:lnSpc>
                <a:spcPct val="100000"/>
              </a:lnSpc>
              <a:buNone/>
            </a:pPr>
            <a:endParaRPr lang="en-US" sz="1800">
              <a:latin typeface="Times New Roman" panose="02020603050405020304" pitchFamily="18" charset="0"/>
              <a:cs typeface="Times New Roman" panose="02020603050405020304" pitchFamily="18" charset="0"/>
            </a:endParaRPr>
          </a:p>
          <a:p>
            <a:pPr marL="0" indent="0">
              <a:lnSpc>
                <a:spcPct val="100000"/>
              </a:lnSpc>
              <a:buNone/>
            </a:pPr>
            <a:endParaRPr lang="en-US" sz="1800">
              <a:latin typeface="Times New Roman" panose="02020603050405020304" pitchFamily="18" charset="0"/>
              <a:cs typeface="Times New Roman" panose="02020603050405020304" pitchFamily="18" charset="0"/>
            </a:endParaRPr>
          </a:p>
        </p:txBody>
      </p:sp>
      <p:pic>
        <p:nvPicPr>
          <p:cNvPr id="4" name="Picture 3" descr="A screenshot of a computer screen&#10;&#10;Description automatically generated">
            <a:extLst>
              <a:ext uri="{FF2B5EF4-FFF2-40B4-BE49-F238E27FC236}">
                <a16:creationId xmlns:a16="http://schemas.microsoft.com/office/drawing/2014/main" id="{9F6FC487-CB01-CDC0-943C-338D5192CB68}"/>
              </a:ext>
            </a:extLst>
          </p:cNvPr>
          <p:cNvPicPr>
            <a:picLocks noChangeAspect="1"/>
          </p:cNvPicPr>
          <p:nvPr/>
        </p:nvPicPr>
        <p:blipFill>
          <a:blip r:embed="rId2"/>
          <a:stretch>
            <a:fillRect/>
          </a:stretch>
        </p:blipFill>
        <p:spPr>
          <a:xfrm>
            <a:off x="0" y="999359"/>
            <a:ext cx="6020454" cy="3896963"/>
          </a:xfrm>
          <a:prstGeom prst="rect">
            <a:avLst/>
          </a:prstGeom>
        </p:spPr>
      </p:pic>
      <p:sp>
        <p:nvSpPr>
          <p:cNvPr id="5" name="TextBox 4">
            <a:extLst>
              <a:ext uri="{FF2B5EF4-FFF2-40B4-BE49-F238E27FC236}">
                <a16:creationId xmlns:a16="http://schemas.microsoft.com/office/drawing/2014/main" id="{D7B2AAD3-3B99-CC6F-6F6D-1B2FA934CBCF}"/>
              </a:ext>
            </a:extLst>
          </p:cNvPr>
          <p:cNvSpPr txBox="1"/>
          <p:nvPr/>
        </p:nvSpPr>
        <p:spPr>
          <a:xfrm>
            <a:off x="1251547" y="5318229"/>
            <a:ext cx="39756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panose="02020603050405020304" pitchFamily="18" charset="0"/>
                <a:cs typeface="Times New Roman" panose="02020603050405020304" pitchFamily="18" charset="0"/>
              </a:rPr>
              <a:t>Multiple R-squared = 0.8213</a:t>
            </a:r>
          </a:p>
          <a:p>
            <a:r>
              <a:rPr lang="en-US" b="1">
                <a:latin typeface="Times New Roman" panose="02020603050405020304" pitchFamily="18" charset="0"/>
                <a:cs typeface="Times New Roman" panose="02020603050405020304" pitchFamily="18" charset="0"/>
              </a:rPr>
              <a:t>Adjusted R-squared = 0.8206</a:t>
            </a:r>
          </a:p>
        </p:txBody>
      </p:sp>
    </p:spTree>
    <p:extLst>
      <p:ext uri="{BB962C8B-B14F-4D97-AF65-F5344CB8AC3E}">
        <p14:creationId xmlns:p14="http://schemas.microsoft.com/office/powerpoint/2010/main" val="4204695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ABF19-D791-6EB1-1CDC-FC6D453B71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B93320-A887-4740-2AC0-B87CA266E093}"/>
              </a:ext>
            </a:extLst>
          </p:cNvPr>
          <p:cNvSpPr/>
          <p:nvPr/>
        </p:nvSpPr>
        <p:spPr>
          <a:xfrm>
            <a:off x="6648934" y="-5214"/>
            <a:ext cx="5540523"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6E02BBD-8B5C-ECF2-A7E2-B54F3CECECE0}"/>
              </a:ext>
            </a:extLst>
          </p:cNvPr>
          <p:cNvSpPr>
            <a:spLocks noGrp="1"/>
          </p:cNvSpPr>
          <p:nvPr>
            <p:ph type="title"/>
          </p:nvPr>
        </p:nvSpPr>
        <p:spPr>
          <a:xfrm>
            <a:off x="557162" y="345466"/>
            <a:ext cx="5445097" cy="858126"/>
          </a:xfrm>
        </p:spPr>
        <p:txBody>
          <a:bodyPr>
            <a:normAutofit/>
          </a:bodyPr>
          <a:lstStyle/>
          <a:p>
            <a:r>
              <a:rPr lang="en-US" sz="2800" b="1">
                <a:solidFill>
                  <a:srgbClr val="4E95D9"/>
                </a:solidFill>
                <a:latin typeface="Times New Roman"/>
                <a:ea typeface="+mj-lt"/>
                <a:cs typeface="Times New Roman"/>
              </a:rPr>
              <a:t>Model Prediction on Test Data</a:t>
            </a:r>
            <a:endParaRPr lang="en-US" sz="2800" b="1">
              <a:solidFill>
                <a:schemeClr val="tx2">
                  <a:lumMod val="50000"/>
                  <a:lumOff val="50000"/>
                </a:schemeClr>
              </a:solidFill>
              <a:latin typeface="Times New Roman"/>
              <a:ea typeface="+mj-lt"/>
              <a:cs typeface="Times New Roman"/>
            </a:endParaRPr>
          </a:p>
        </p:txBody>
      </p:sp>
      <p:sp>
        <p:nvSpPr>
          <p:cNvPr id="3" name="Content Placeholder 2">
            <a:extLst>
              <a:ext uri="{FF2B5EF4-FFF2-40B4-BE49-F238E27FC236}">
                <a16:creationId xmlns:a16="http://schemas.microsoft.com/office/drawing/2014/main" id="{30CBE9CD-6ADF-8427-51B3-C6AC0412BBD0}"/>
              </a:ext>
            </a:extLst>
          </p:cNvPr>
          <p:cNvSpPr>
            <a:spLocks noGrp="1"/>
          </p:cNvSpPr>
          <p:nvPr>
            <p:ph idx="1"/>
          </p:nvPr>
        </p:nvSpPr>
        <p:spPr>
          <a:xfrm>
            <a:off x="557162" y="1096464"/>
            <a:ext cx="5801962" cy="4630601"/>
          </a:xfrm>
        </p:spPr>
        <p:txBody>
          <a:bodyPr vert="horz" lIns="91440" tIns="45720" rIns="91440" bIns="45720" rtlCol="0" anchor="t">
            <a:noAutofit/>
          </a:bodyPr>
          <a:lstStyle/>
          <a:p>
            <a:pPr marL="0" indent="0">
              <a:lnSpc>
                <a:spcPct val="120000"/>
              </a:lnSpc>
              <a:buNone/>
            </a:pPr>
            <a:r>
              <a:rPr lang="en-US" sz="1600" b="1">
                <a:solidFill>
                  <a:schemeClr val="tx1">
                    <a:lumMod val="85000"/>
                    <a:lumOff val="15000"/>
                  </a:schemeClr>
                </a:solidFill>
                <a:latin typeface="Times New Roman"/>
                <a:ea typeface="+mn-lt"/>
                <a:cs typeface="Times New Roman"/>
              </a:rPr>
              <a:t>The Actual vs. Predicted plot provides a visualization of how well our regression model predicts arrival delays compared to the real or actual observed delays. </a:t>
            </a:r>
            <a:r>
              <a:rPr lang="en-US" sz="1600">
                <a:solidFill>
                  <a:schemeClr val="tx1">
                    <a:lumMod val="85000"/>
                    <a:lumOff val="15000"/>
                  </a:schemeClr>
                </a:solidFill>
                <a:latin typeface="Times New Roman"/>
                <a:ea typeface="+mn-lt"/>
                <a:cs typeface="Times New Roman"/>
              </a:rPr>
              <a:t>The </a:t>
            </a:r>
            <a:r>
              <a:rPr lang="en-US" sz="1600">
                <a:solidFill>
                  <a:srgbClr val="FF0000"/>
                </a:solidFill>
                <a:latin typeface="Times New Roman"/>
                <a:ea typeface="+mn-lt"/>
                <a:cs typeface="Times New Roman"/>
              </a:rPr>
              <a:t>red line </a:t>
            </a:r>
            <a:r>
              <a:rPr lang="en-US" sz="1600">
                <a:solidFill>
                  <a:schemeClr val="tx1">
                    <a:lumMod val="85000"/>
                    <a:lumOff val="15000"/>
                  </a:schemeClr>
                </a:solidFill>
                <a:latin typeface="Times New Roman"/>
                <a:ea typeface="+mn-lt"/>
                <a:cs typeface="Times New Roman"/>
              </a:rPr>
              <a:t>represents the actual arrival delays, while the </a:t>
            </a:r>
            <a:r>
              <a:rPr lang="en-US" sz="1600">
                <a:solidFill>
                  <a:schemeClr val="tx2">
                    <a:lumMod val="75000"/>
                    <a:lumOff val="25000"/>
                  </a:schemeClr>
                </a:solidFill>
                <a:latin typeface="Times New Roman"/>
                <a:ea typeface="+mn-lt"/>
                <a:cs typeface="Times New Roman"/>
              </a:rPr>
              <a:t>blue line </a:t>
            </a:r>
            <a:r>
              <a:rPr lang="en-US" sz="1600">
                <a:solidFill>
                  <a:schemeClr val="tx1">
                    <a:lumMod val="85000"/>
                    <a:lumOff val="15000"/>
                  </a:schemeClr>
                </a:solidFill>
                <a:latin typeface="Times New Roman"/>
                <a:ea typeface="+mn-lt"/>
                <a:cs typeface="Times New Roman"/>
              </a:rPr>
              <a:t>represents the predicted delays from the regression model.</a:t>
            </a:r>
          </a:p>
          <a:p>
            <a:pPr marL="0" indent="0">
              <a:lnSpc>
                <a:spcPct val="120000"/>
              </a:lnSpc>
              <a:buNone/>
            </a:pPr>
            <a:r>
              <a:rPr lang="en-US" sz="1600" b="1">
                <a:solidFill>
                  <a:schemeClr val="tx1">
                    <a:lumMod val="85000"/>
                    <a:lumOff val="15000"/>
                  </a:schemeClr>
                </a:solidFill>
                <a:latin typeface="Times New Roman"/>
                <a:ea typeface="+mn-lt"/>
                <a:cs typeface="Times New Roman"/>
              </a:rPr>
              <a:t>By plotting the predicted values against the actual values, we can see that the model's predictions on the test data closely match the trends learned from the training data. </a:t>
            </a:r>
            <a:r>
              <a:rPr lang="en-US" sz="1600">
                <a:solidFill>
                  <a:schemeClr val="tx1">
                    <a:lumMod val="85000"/>
                    <a:lumOff val="15000"/>
                  </a:schemeClr>
                </a:solidFill>
                <a:latin typeface="Times New Roman"/>
                <a:ea typeface="+mn-lt"/>
                <a:cs typeface="Times New Roman"/>
              </a:rPr>
              <a:t>This indicates that the model generalizes to the test data well and accurately captures the underlying patterns on unseen data.</a:t>
            </a:r>
            <a:endParaRPr lang="en-US" sz="1600">
              <a:solidFill>
                <a:schemeClr val="tx1">
                  <a:lumMod val="85000"/>
                  <a:lumOff val="15000"/>
                </a:schemeClr>
              </a:solidFill>
              <a:latin typeface="Times New Roman"/>
              <a:cs typeface="Times New Roman"/>
            </a:endParaRPr>
          </a:p>
          <a:p>
            <a:pPr marL="0" indent="0">
              <a:lnSpc>
                <a:spcPct val="120000"/>
              </a:lnSpc>
              <a:buNone/>
            </a:pPr>
            <a:r>
              <a:rPr lang="en-US" sz="1600" b="1">
                <a:solidFill>
                  <a:schemeClr val="tx1">
                    <a:lumMod val="85000"/>
                    <a:lumOff val="15000"/>
                  </a:schemeClr>
                </a:solidFill>
                <a:latin typeface="Times New Roman"/>
                <a:cs typeface="Times New Roman"/>
              </a:rPr>
              <a:t>The predicted values closely matched actual values in the test set, showing minimal deviation and indicating a well-fit model.</a:t>
            </a:r>
            <a:endParaRPr lang="en-US" sz="1600" b="1">
              <a:solidFill>
                <a:schemeClr val="tx1">
                  <a:lumMod val="85000"/>
                  <a:lumOff val="15000"/>
                </a:schemeClr>
              </a:solidFill>
            </a:endParaRPr>
          </a:p>
        </p:txBody>
      </p:sp>
      <p:pic>
        <p:nvPicPr>
          <p:cNvPr id="4" name="Picture 3">
            <a:extLst>
              <a:ext uri="{FF2B5EF4-FFF2-40B4-BE49-F238E27FC236}">
                <a16:creationId xmlns:a16="http://schemas.microsoft.com/office/drawing/2014/main" id="{A6B324D1-424A-BA00-31AA-0D4874AAB6A5}"/>
              </a:ext>
            </a:extLst>
          </p:cNvPr>
          <p:cNvPicPr>
            <a:picLocks noChangeAspect="1"/>
          </p:cNvPicPr>
          <p:nvPr/>
        </p:nvPicPr>
        <p:blipFill>
          <a:blip r:embed="rId2"/>
          <a:stretch>
            <a:fillRect/>
          </a:stretch>
        </p:blipFill>
        <p:spPr>
          <a:xfrm>
            <a:off x="6685189" y="677636"/>
            <a:ext cx="5509532" cy="5509532"/>
          </a:xfrm>
          <a:prstGeom prst="rect">
            <a:avLst/>
          </a:prstGeom>
        </p:spPr>
      </p:pic>
    </p:spTree>
    <p:extLst>
      <p:ext uri="{BB962C8B-B14F-4D97-AF65-F5344CB8AC3E}">
        <p14:creationId xmlns:p14="http://schemas.microsoft.com/office/powerpoint/2010/main" val="1233376778"/>
      </p:ext>
    </p:extLst>
  </p:cSld>
  <p:clrMapOvr>
    <a:masterClrMapping/>
  </p:clrMapOvr>
  <mc:AlternateContent xmlns:mc="http://schemas.openxmlformats.org/markup-compatibility/2006" xmlns:p14="http://schemas.microsoft.com/office/powerpoint/2010/main">
    <mc:Choice Requires="p14">
      <p:transition spd="slow" p14:dur="2000" advTm="37882"/>
    </mc:Choice>
    <mc:Fallback xmlns="">
      <p:transition spd="slow" advTm="378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5FDE8-93DF-B1D5-43A8-06C36C8C9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5F4A9-1DFA-AD00-B20F-6312AE30AEED}"/>
              </a:ext>
            </a:extLst>
          </p:cNvPr>
          <p:cNvSpPr>
            <a:spLocks noGrp="1"/>
          </p:cNvSpPr>
          <p:nvPr>
            <p:ph type="title"/>
          </p:nvPr>
        </p:nvSpPr>
        <p:spPr>
          <a:xfrm>
            <a:off x="6567004" y="807825"/>
            <a:ext cx="5395245" cy="930966"/>
          </a:xfrm>
        </p:spPr>
        <p:txBody>
          <a:bodyPr>
            <a:normAutofit/>
          </a:bodyPr>
          <a:lstStyle/>
          <a:p>
            <a:r>
              <a:rPr lang="en-US" sz="2800" b="1">
                <a:solidFill>
                  <a:srgbClr val="4E95D9"/>
                </a:solidFill>
                <a:latin typeface="Times New Roman"/>
                <a:ea typeface="+mj-lt"/>
                <a:cs typeface="Times New Roman"/>
              </a:rPr>
              <a:t>Model Assumptions</a:t>
            </a:r>
            <a:endParaRPr lang="en-US" sz="2800">
              <a:solidFill>
                <a:schemeClr val="tx2">
                  <a:lumMod val="50000"/>
                  <a:lumOff val="50000"/>
                </a:schemeClr>
              </a:solidFill>
              <a:latin typeface="Times New Roman"/>
              <a:ea typeface="+mj-lt"/>
              <a:cs typeface="Times New Roman"/>
            </a:endParaRPr>
          </a:p>
        </p:txBody>
      </p:sp>
      <p:sp>
        <p:nvSpPr>
          <p:cNvPr id="3" name="Content Placeholder 2">
            <a:extLst>
              <a:ext uri="{FF2B5EF4-FFF2-40B4-BE49-F238E27FC236}">
                <a16:creationId xmlns:a16="http://schemas.microsoft.com/office/drawing/2014/main" id="{6AF8C8BC-3014-F87E-B066-D01745078917}"/>
              </a:ext>
            </a:extLst>
          </p:cNvPr>
          <p:cNvSpPr>
            <a:spLocks noGrp="1"/>
          </p:cNvSpPr>
          <p:nvPr>
            <p:ph idx="1"/>
          </p:nvPr>
        </p:nvSpPr>
        <p:spPr/>
        <p:txBody>
          <a:bodyPr vert="horz" lIns="91440" tIns="45720" rIns="91440" bIns="45720" rtlCol="0" anchor="t">
            <a:normAutofit/>
          </a:bodyPr>
          <a:lstStyle/>
          <a:p>
            <a:pPr marL="0" indent="0">
              <a:buNone/>
            </a:pPr>
            <a:endParaRPr lang="en-US" sz="3000">
              <a:latin typeface="Times New Roman"/>
              <a:cs typeface="Times New Roman"/>
            </a:endParaRPr>
          </a:p>
          <a:p>
            <a:pPr marL="0" indent="0">
              <a:buNone/>
            </a:pPr>
            <a:endParaRPr lang="en-US">
              <a:latin typeface="Times New Roman"/>
              <a:cs typeface="Times New Roman"/>
            </a:endParaRPr>
          </a:p>
          <a:p>
            <a:pPr marL="0" indent="0">
              <a:buNone/>
            </a:pPr>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0D8831-5601-ED25-E949-DAFF4AFAEF03}"/>
              </a:ext>
            </a:extLst>
          </p:cNvPr>
          <p:cNvSpPr txBox="1"/>
          <p:nvPr/>
        </p:nvSpPr>
        <p:spPr>
          <a:xfrm>
            <a:off x="6568090" y="1607961"/>
            <a:ext cx="6188401"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Linearity: </a:t>
            </a:r>
            <a:r>
              <a:rPr lang="en-US" i="1">
                <a:latin typeface="Times New Roman"/>
                <a:cs typeface="Times New Roman"/>
              </a:rPr>
              <a:t>Residual's vs. Fitted Plot</a:t>
            </a:r>
          </a:p>
          <a:p>
            <a:endParaRPr lang="en-US">
              <a:latin typeface="Times New Roman"/>
              <a:cs typeface="Times New Roman"/>
            </a:endParaRPr>
          </a:p>
          <a:p>
            <a:r>
              <a:rPr lang="en-US" b="1">
                <a:latin typeface="Times New Roman"/>
                <a:cs typeface="Times New Roman"/>
              </a:rPr>
              <a:t>Normality: </a:t>
            </a:r>
            <a:r>
              <a:rPr lang="en-US" i="1">
                <a:latin typeface="Times New Roman"/>
                <a:cs typeface="Times New Roman"/>
              </a:rPr>
              <a:t>QQ Plot </a:t>
            </a:r>
            <a:endParaRPr lang="en-US" i="1"/>
          </a:p>
          <a:p>
            <a:endParaRPr lang="en-US">
              <a:latin typeface="Times New Roman"/>
              <a:cs typeface="Times New Roman"/>
            </a:endParaRPr>
          </a:p>
          <a:p>
            <a:r>
              <a:rPr lang="en-US" b="1">
                <a:latin typeface="Times New Roman"/>
                <a:cs typeface="Times New Roman"/>
              </a:rPr>
              <a:t>Homoscedasticity: </a:t>
            </a:r>
            <a:r>
              <a:rPr lang="en-US" i="1">
                <a:latin typeface="Times New Roman"/>
                <a:cs typeface="Times New Roman"/>
              </a:rPr>
              <a:t>Scale- Location Plot</a:t>
            </a:r>
            <a:endParaRPr lang="en-US" i="1"/>
          </a:p>
          <a:p>
            <a:endParaRPr lang="en-US">
              <a:latin typeface="Times New Roman"/>
              <a:cs typeface="Times New Roman"/>
            </a:endParaRPr>
          </a:p>
          <a:p>
            <a:r>
              <a:rPr lang="en-US" b="1">
                <a:latin typeface="Times New Roman"/>
                <a:cs typeface="Times New Roman"/>
              </a:rPr>
              <a:t>Influential Points: </a:t>
            </a:r>
            <a:r>
              <a:rPr lang="en-US" i="1">
                <a:latin typeface="Times New Roman"/>
                <a:cs typeface="Times New Roman"/>
              </a:rPr>
              <a:t>Cook's Distance</a:t>
            </a:r>
            <a:endParaRPr lang="en-US" i="1"/>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a:p>
            <a:endParaRPr lang="en-US" sz="2000">
              <a:latin typeface="Times New Roman"/>
              <a:cs typeface="Times New Roman"/>
            </a:endParaRPr>
          </a:p>
        </p:txBody>
      </p:sp>
      <p:sp>
        <p:nvSpPr>
          <p:cNvPr id="7" name="Rectangle 6">
            <a:extLst>
              <a:ext uri="{FF2B5EF4-FFF2-40B4-BE49-F238E27FC236}">
                <a16:creationId xmlns:a16="http://schemas.microsoft.com/office/drawing/2014/main" id="{952FA539-7871-7DC6-CD51-83A448DB17AF}"/>
              </a:ext>
            </a:extLst>
          </p:cNvPr>
          <p:cNvSpPr/>
          <p:nvPr/>
        </p:nvSpPr>
        <p:spPr>
          <a:xfrm>
            <a:off x="-2543" y="1907"/>
            <a:ext cx="5868112"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graphs with different colored dots&#10;&#10;Description automatically generated">
            <a:extLst>
              <a:ext uri="{FF2B5EF4-FFF2-40B4-BE49-F238E27FC236}">
                <a16:creationId xmlns:a16="http://schemas.microsoft.com/office/drawing/2014/main" id="{F11EFA07-4FE6-565B-CCE6-83CE75CC993E}"/>
              </a:ext>
            </a:extLst>
          </p:cNvPr>
          <p:cNvPicPr>
            <a:picLocks noChangeAspect="1"/>
          </p:cNvPicPr>
          <p:nvPr/>
        </p:nvPicPr>
        <p:blipFill>
          <a:blip r:embed="rId2"/>
          <a:stretch>
            <a:fillRect/>
          </a:stretch>
        </p:blipFill>
        <p:spPr>
          <a:xfrm>
            <a:off x="222223" y="-2849"/>
            <a:ext cx="5644432" cy="6870818"/>
          </a:xfrm>
          <a:prstGeom prst="rect">
            <a:avLst/>
          </a:prstGeom>
        </p:spPr>
      </p:pic>
    </p:spTree>
    <p:extLst>
      <p:ext uri="{BB962C8B-B14F-4D97-AF65-F5344CB8AC3E}">
        <p14:creationId xmlns:p14="http://schemas.microsoft.com/office/powerpoint/2010/main" val="3246405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1A232-0DD9-A77F-8202-24A3531370DE}"/>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42649D22-AEB0-BEF7-8780-FAF8CBECFE31}"/>
              </a:ext>
            </a:extLst>
          </p:cNvPr>
          <p:cNvGraphicFramePr>
            <a:graphicFrameLocks noGrp="1"/>
          </p:cNvGraphicFramePr>
          <p:nvPr/>
        </p:nvGraphicFramePr>
        <p:xfrm>
          <a:off x="7816429" y="942809"/>
          <a:ext cx="3771972" cy="5929926"/>
        </p:xfrm>
        <a:graphic>
          <a:graphicData uri="http://schemas.openxmlformats.org/drawingml/2006/table">
            <a:tbl>
              <a:tblPr firstRow="1" bandRow="1">
                <a:tableStyleId>{2D5ABB26-0587-4C30-8999-92F81FD0307C}</a:tableStyleId>
              </a:tblPr>
              <a:tblGrid>
                <a:gridCol w="3771972">
                  <a:extLst>
                    <a:ext uri="{9D8B030D-6E8A-4147-A177-3AD203B41FA5}">
                      <a16:colId xmlns:a16="http://schemas.microsoft.com/office/drawing/2014/main" val="4235363537"/>
                    </a:ext>
                  </a:extLst>
                </a:gridCol>
              </a:tblGrid>
              <a:tr h="1937046">
                <a:tc>
                  <a:txBody>
                    <a:bodyPr/>
                    <a:lstStyle/>
                    <a:p>
                      <a:pPr lvl="0" algn="ctr">
                        <a:lnSpc>
                          <a:spcPct val="100000"/>
                        </a:lnSpc>
                        <a:spcBef>
                          <a:spcPts val="0"/>
                        </a:spcBef>
                        <a:spcAft>
                          <a:spcPts val="0"/>
                        </a:spcAft>
                        <a:buNone/>
                      </a:pPr>
                      <a:r>
                        <a:rPr lang="en-US" sz="1600" b="1" i="0" u="none" strike="noStrike" kern="1200" baseline="0" noProof="0">
                          <a:solidFill>
                            <a:srgbClr val="000000"/>
                          </a:solidFill>
                          <a:latin typeface="Times New Roman"/>
                          <a:ea typeface="+mn-ea"/>
                          <a:cs typeface="+mn-cs"/>
                        </a:rPr>
                        <a:t>Variance Inflation Factor (VIF) </a:t>
                      </a:r>
                      <a:endParaRPr lang="en-US" sz="1600" b="1" i="0" u="none" strike="noStrike" kern="1200" baseline="0">
                        <a:solidFill>
                          <a:srgbClr val="000000"/>
                        </a:solidFill>
                        <a:latin typeface="Times New Roman"/>
                        <a:ea typeface="+mn-ea"/>
                        <a:cs typeface="+mn-cs"/>
                      </a:endParaRPr>
                    </a:p>
                    <a:p>
                      <a:pPr marL="0" marR="0" lvl="0" indent="0" algn="l">
                        <a:lnSpc>
                          <a:spcPct val="90000"/>
                        </a:lnSpc>
                        <a:spcBef>
                          <a:spcPts val="1000"/>
                        </a:spcBef>
                        <a:spcAft>
                          <a:spcPts val="0"/>
                        </a:spcAft>
                        <a:buNone/>
                      </a:pPr>
                      <a:endParaRPr lang="en-US" sz="1600" b="0" i="0" u="none" strike="noStrike" kern="1200" baseline="0">
                        <a:solidFill>
                          <a:srgbClr val="000000"/>
                        </a:solidFill>
                        <a:latin typeface="Times New Roman"/>
                        <a:ea typeface="+mn-ea"/>
                        <a:cs typeface="+mn-cs"/>
                      </a:endParaRPr>
                    </a:p>
                    <a:p>
                      <a:pPr lvl="0">
                        <a:buNone/>
                      </a:pPr>
                      <a:endParaRPr lang="en-US" sz="1600" b="0" i="0" u="none" strike="noStrike" kern="1200" baseline="0">
                        <a:solidFill>
                          <a:srgbClr val="000000"/>
                        </a:solidFill>
                        <a:latin typeface="Times New Roman"/>
                        <a:ea typeface="+mn-ea"/>
                        <a:cs typeface="+mn-cs"/>
                      </a:endParaRPr>
                    </a:p>
                  </a:txBody>
                  <a:tcPr/>
                </a:tc>
                <a:extLst>
                  <a:ext uri="{0D108BD9-81ED-4DB2-BD59-A6C34878D82A}">
                    <a16:rowId xmlns:a16="http://schemas.microsoft.com/office/drawing/2014/main" val="746206364"/>
                  </a:ext>
                </a:extLst>
              </a:tr>
              <a:tr h="1720618">
                <a:tc>
                  <a:txBody>
                    <a:bodyPr/>
                    <a:lstStyle/>
                    <a:p>
                      <a:pPr lvl="0" algn="l">
                        <a:lnSpc>
                          <a:spcPct val="100000"/>
                        </a:lnSpc>
                        <a:spcBef>
                          <a:spcPts val="0"/>
                        </a:spcBef>
                        <a:spcAft>
                          <a:spcPts val="0"/>
                        </a:spcAft>
                        <a:buNone/>
                      </a:pPr>
                      <a:r>
                        <a:rPr lang="en-US" sz="1600" b="0" i="0" u="none" strike="noStrike" kern="1200" baseline="0" noProof="0">
                          <a:solidFill>
                            <a:srgbClr val="000000"/>
                          </a:solidFill>
                          <a:latin typeface="Times New Roman"/>
                          <a:ea typeface="+mn-ea"/>
                          <a:cs typeface="+mn-cs"/>
                        </a:rPr>
                        <a:t>The Variance Inflation Factor (VIF) values for the model variables help to assess multicollinearity, which occurs when independent variables are highly correlated with each other.</a:t>
                      </a:r>
                      <a:endParaRPr lang="en-US" sz="1600" b="0" i="0" u="none" strike="noStrike" kern="1200" baseline="0">
                        <a:solidFill>
                          <a:srgbClr val="000000"/>
                        </a:solidFill>
                        <a:latin typeface="Times New Roman"/>
                        <a:ea typeface="+mn-ea"/>
                        <a:cs typeface="+mn-cs"/>
                      </a:endParaRPr>
                    </a:p>
                    <a:p>
                      <a:pPr lvl="0" algn="l">
                        <a:lnSpc>
                          <a:spcPct val="100000"/>
                        </a:lnSpc>
                        <a:spcBef>
                          <a:spcPts val="0"/>
                        </a:spcBef>
                        <a:spcAft>
                          <a:spcPts val="0"/>
                        </a:spcAft>
                        <a:buNone/>
                      </a:pPr>
                      <a:endParaRPr lang="en-US" sz="1600" b="0" i="0" u="none" strike="noStrike" kern="1200" baseline="0" noProof="0">
                        <a:solidFill>
                          <a:srgbClr val="000000"/>
                        </a:solidFill>
                        <a:latin typeface="Times New Roman"/>
                        <a:ea typeface="+mn-ea"/>
                        <a:cs typeface="+mn-cs"/>
                      </a:endParaRPr>
                    </a:p>
                    <a:p>
                      <a:pPr lvl="0" algn="l">
                        <a:lnSpc>
                          <a:spcPct val="100000"/>
                        </a:lnSpc>
                        <a:spcBef>
                          <a:spcPts val="0"/>
                        </a:spcBef>
                        <a:spcAft>
                          <a:spcPts val="0"/>
                        </a:spcAft>
                        <a:buNone/>
                      </a:pPr>
                      <a:r>
                        <a:rPr lang="en-US" sz="1600" b="0" i="0" u="none" strike="noStrike" kern="1200" baseline="0" noProof="0">
                          <a:solidFill>
                            <a:srgbClr val="000000"/>
                          </a:solidFill>
                          <a:latin typeface="Times New Roman"/>
                          <a:ea typeface="+mn-ea"/>
                          <a:cs typeface="+mn-cs"/>
                        </a:rPr>
                        <a:t>All variables in the model have VIF values under 5, suggesting that multicollinearity is not a concern in this model. </a:t>
                      </a:r>
                      <a:r>
                        <a:rPr lang="en-US" sz="1600" b="1" i="0" u="none" strike="noStrike" kern="1200" baseline="0" noProof="0">
                          <a:solidFill>
                            <a:srgbClr val="000000"/>
                          </a:solidFill>
                          <a:latin typeface="Times New Roman"/>
                          <a:ea typeface="+mn-ea"/>
                          <a:cs typeface="+mn-cs"/>
                        </a:rPr>
                        <a:t>The model can be considered stable in terms of variable independence.</a:t>
                      </a:r>
                      <a:r>
                        <a:rPr lang="en-US" sz="1600" b="0" i="0" u="none" strike="noStrike" kern="1200" baseline="0" noProof="0">
                          <a:solidFill>
                            <a:srgbClr val="000000"/>
                          </a:solidFill>
                          <a:latin typeface="Times New Roman"/>
                          <a:ea typeface="+mn-ea"/>
                          <a:cs typeface="+mn-cs"/>
                        </a:rPr>
                        <a:t> Even in variables that have </a:t>
                      </a:r>
                      <a:r>
                        <a:rPr lang="en-US" sz="1600" b="0" i="0" u="none" strike="noStrike" kern="1200" baseline="0" noProof="0" err="1">
                          <a:solidFill>
                            <a:srgbClr val="000000"/>
                          </a:solidFill>
                          <a:latin typeface="Times New Roman"/>
                          <a:ea typeface="+mn-ea"/>
                          <a:cs typeface="+mn-cs"/>
                        </a:rPr>
                        <a:t>objectly</a:t>
                      </a:r>
                      <a:r>
                        <a:rPr lang="en-US" sz="1600" b="0" i="0" u="none" strike="noStrike" kern="1200" baseline="0" noProof="0">
                          <a:solidFill>
                            <a:srgbClr val="000000"/>
                          </a:solidFill>
                          <a:latin typeface="Times New Roman"/>
                          <a:ea typeface="+mn-ea"/>
                          <a:cs typeface="+mn-cs"/>
                        </a:rPr>
                        <a:t> higher VIF values, the values still land below our threshold, passing this test.</a:t>
                      </a:r>
                    </a:p>
                    <a:p>
                      <a:pPr lvl="0" algn="l">
                        <a:lnSpc>
                          <a:spcPct val="100000"/>
                        </a:lnSpc>
                        <a:spcBef>
                          <a:spcPts val="0"/>
                        </a:spcBef>
                        <a:spcAft>
                          <a:spcPts val="0"/>
                        </a:spcAft>
                        <a:buNone/>
                      </a:pPr>
                      <a:endParaRPr lang="en-US" sz="1600" b="0" i="0" u="none" strike="noStrike" kern="1200" baseline="0" noProof="0">
                        <a:solidFill>
                          <a:srgbClr val="000000"/>
                        </a:solidFill>
                        <a:latin typeface="Times New Roman"/>
                        <a:ea typeface="+mn-ea"/>
                        <a:cs typeface="+mn-cs"/>
                      </a:endParaRPr>
                    </a:p>
                    <a:p>
                      <a:pPr lvl="0">
                        <a:buNone/>
                      </a:pPr>
                      <a:endParaRPr lang="en-US" sz="1600" b="0" i="0" u="none" strike="noStrike" kern="1200" baseline="0">
                        <a:solidFill>
                          <a:srgbClr val="000000"/>
                        </a:solidFill>
                        <a:latin typeface="Times New Roman"/>
                        <a:ea typeface="+mn-ea"/>
                        <a:cs typeface="+mn-cs"/>
                      </a:endParaRPr>
                    </a:p>
                  </a:txBody>
                  <a:tcPr/>
                </a:tc>
                <a:extLst>
                  <a:ext uri="{0D108BD9-81ED-4DB2-BD59-A6C34878D82A}">
                    <a16:rowId xmlns:a16="http://schemas.microsoft.com/office/drawing/2014/main" val="3940242580"/>
                  </a:ext>
                </a:extLst>
              </a:tr>
            </a:tbl>
          </a:graphicData>
        </a:graphic>
      </p:graphicFrame>
      <p:graphicFrame>
        <p:nvGraphicFramePr>
          <p:cNvPr id="9" name="Table 8">
            <a:extLst>
              <a:ext uri="{FF2B5EF4-FFF2-40B4-BE49-F238E27FC236}">
                <a16:creationId xmlns:a16="http://schemas.microsoft.com/office/drawing/2014/main" id="{BFBB5610-4332-0BE0-B8DF-F0674C353155}"/>
              </a:ext>
            </a:extLst>
          </p:cNvPr>
          <p:cNvGraphicFramePr>
            <a:graphicFrameLocks noGrp="1"/>
          </p:cNvGraphicFramePr>
          <p:nvPr/>
        </p:nvGraphicFramePr>
        <p:xfrm>
          <a:off x="556626" y="942809"/>
          <a:ext cx="3450454" cy="5808499"/>
        </p:xfrm>
        <a:graphic>
          <a:graphicData uri="http://schemas.openxmlformats.org/drawingml/2006/table">
            <a:tbl>
              <a:tblPr firstRow="1" bandRow="1">
                <a:tableStyleId>{2D5ABB26-0587-4C30-8999-92F81FD0307C}</a:tableStyleId>
              </a:tblPr>
              <a:tblGrid>
                <a:gridCol w="3450454">
                  <a:extLst>
                    <a:ext uri="{9D8B030D-6E8A-4147-A177-3AD203B41FA5}">
                      <a16:colId xmlns:a16="http://schemas.microsoft.com/office/drawing/2014/main" val="4235363537"/>
                    </a:ext>
                  </a:extLst>
                </a:gridCol>
              </a:tblGrid>
              <a:tr h="1297459">
                <a:tc>
                  <a:txBody>
                    <a:bodyPr/>
                    <a:lstStyle/>
                    <a:p>
                      <a:pPr marL="0" marR="0" lvl="0" indent="0" algn="ctr">
                        <a:lnSpc>
                          <a:spcPct val="90000"/>
                        </a:lnSpc>
                        <a:spcBef>
                          <a:spcPts val="1000"/>
                        </a:spcBef>
                        <a:spcAft>
                          <a:spcPts val="0"/>
                        </a:spcAft>
                        <a:buNone/>
                      </a:pPr>
                      <a:r>
                        <a:rPr lang="en-US" sz="1800" b="1" u="none" strike="noStrike" noProof="0">
                          <a:solidFill>
                            <a:srgbClr val="000000"/>
                          </a:solidFill>
                          <a:latin typeface="Times New Roman"/>
                        </a:rPr>
                        <a:t>Durbin-Watson Test</a:t>
                      </a:r>
                      <a:endParaRPr lang="en-US" sz="1800" b="1" u="none" strike="noStrike" noProof="0">
                        <a:latin typeface="Times New Roman"/>
                      </a:endParaRPr>
                    </a:p>
                    <a:p>
                      <a:pPr lvl="0">
                        <a:buNone/>
                      </a:pPr>
                      <a:endParaRPr lang="en-US">
                        <a:latin typeface="Times New Roman"/>
                      </a:endParaRPr>
                    </a:p>
                  </a:txBody>
                  <a:tcPr/>
                </a:tc>
                <a:extLst>
                  <a:ext uri="{0D108BD9-81ED-4DB2-BD59-A6C34878D82A}">
                    <a16:rowId xmlns:a16="http://schemas.microsoft.com/office/drawing/2014/main" val="746206364"/>
                  </a:ext>
                </a:extLst>
              </a:tr>
              <a:tr h="1524711">
                <a:tc>
                  <a:txBody>
                    <a:bodyPr/>
                    <a:lstStyle/>
                    <a:p>
                      <a:pPr lvl="0">
                        <a:buNone/>
                      </a:pPr>
                      <a:r>
                        <a:rPr lang="en-US" sz="1600" b="0" i="0" u="none" strike="noStrike" baseline="0" noProof="0">
                          <a:solidFill>
                            <a:srgbClr val="000000"/>
                          </a:solidFill>
                          <a:latin typeface="Times New Roman"/>
                        </a:rPr>
                        <a:t>Although this dataset is not time-series, the Durbin-Watson test was applied because the data may follow a natural order, such as being collected in sequence (consecutive flights or events). </a:t>
                      </a:r>
                      <a:r>
                        <a:rPr lang="en-US" sz="1600" b="1" i="0" u="none" strike="noStrike" baseline="0" noProof="0">
                          <a:solidFill>
                            <a:srgbClr val="000000"/>
                          </a:solidFill>
                          <a:latin typeface="Times New Roman"/>
                        </a:rPr>
                        <a:t>This test helps to detect any potential correlation between residuals from successive data points. </a:t>
                      </a:r>
                    </a:p>
                    <a:p>
                      <a:pPr lvl="0">
                        <a:buNone/>
                      </a:pPr>
                      <a:endParaRPr lang="en-US" sz="1600" b="1" i="0" u="none" strike="noStrike" baseline="0" noProof="0">
                        <a:solidFill>
                          <a:srgbClr val="000000"/>
                        </a:solidFill>
                        <a:latin typeface="Times New Roman"/>
                      </a:endParaRPr>
                    </a:p>
                    <a:p>
                      <a:pPr lvl="0">
                        <a:buNone/>
                      </a:pPr>
                      <a:r>
                        <a:rPr lang="en-US" sz="1600" b="1" i="0" u="none" strike="noStrike" baseline="0" noProof="0">
                          <a:solidFill>
                            <a:srgbClr val="000000"/>
                          </a:solidFill>
                          <a:latin typeface="Times New Roman"/>
                        </a:rPr>
                        <a:t>With a D-W statistic of 2.02 and a p-value of 0.59, the results indicate no significant autocorrelation, meaning the residuals are independent. </a:t>
                      </a:r>
                      <a:r>
                        <a:rPr lang="en-US" sz="1600" b="0" i="0" u="none" strike="noStrike" baseline="0" noProof="0">
                          <a:solidFill>
                            <a:srgbClr val="000000"/>
                          </a:solidFill>
                          <a:latin typeface="Times New Roman"/>
                        </a:rPr>
                        <a:t>While this is a positive result, additional tests were conducted to further confirm the assumption of independent errors.</a:t>
                      </a:r>
                      <a:br>
                        <a:rPr lang="en-US" sz="1600" b="1" i="0" u="none" strike="noStrike" baseline="0" noProof="0">
                          <a:solidFill>
                            <a:srgbClr val="000000"/>
                          </a:solidFill>
                          <a:latin typeface="Times New Roman"/>
                        </a:rPr>
                      </a:br>
                      <a:endParaRPr lang="en-US" sz="1600" b="1" i="0" u="none" strike="noStrike" baseline="0" noProof="0">
                        <a:solidFill>
                          <a:srgbClr val="000000"/>
                        </a:solidFill>
                        <a:latin typeface="Times New Roman"/>
                      </a:endParaRPr>
                    </a:p>
                    <a:p>
                      <a:pPr lvl="0">
                        <a:buNone/>
                      </a:pPr>
                      <a:endParaRPr lang="en-US" sz="1800" b="1" u="none" strike="noStrike" noProof="0">
                        <a:latin typeface="Times New Roman"/>
                      </a:endParaRPr>
                    </a:p>
                  </a:txBody>
                  <a:tcPr/>
                </a:tc>
                <a:extLst>
                  <a:ext uri="{0D108BD9-81ED-4DB2-BD59-A6C34878D82A}">
                    <a16:rowId xmlns:a16="http://schemas.microsoft.com/office/drawing/2014/main" val="3940242580"/>
                  </a:ext>
                </a:extLst>
              </a:tr>
            </a:tbl>
          </a:graphicData>
        </a:graphic>
      </p:graphicFrame>
      <p:graphicFrame>
        <p:nvGraphicFramePr>
          <p:cNvPr id="10" name="Table 9">
            <a:extLst>
              <a:ext uri="{FF2B5EF4-FFF2-40B4-BE49-F238E27FC236}">
                <a16:creationId xmlns:a16="http://schemas.microsoft.com/office/drawing/2014/main" id="{22E88CF2-3872-9F84-E656-D186ECA39A89}"/>
              </a:ext>
            </a:extLst>
          </p:cNvPr>
          <p:cNvGraphicFramePr>
            <a:graphicFrameLocks noGrp="1"/>
          </p:cNvGraphicFramePr>
          <p:nvPr/>
        </p:nvGraphicFramePr>
        <p:xfrm>
          <a:off x="4186528" y="942809"/>
          <a:ext cx="3597478" cy="4829798"/>
        </p:xfrm>
        <a:graphic>
          <a:graphicData uri="http://schemas.openxmlformats.org/drawingml/2006/table">
            <a:tbl>
              <a:tblPr firstRow="1" bandRow="1">
                <a:tableStyleId>{2D5ABB26-0587-4C30-8999-92F81FD0307C}</a:tableStyleId>
              </a:tblPr>
              <a:tblGrid>
                <a:gridCol w="3597478">
                  <a:extLst>
                    <a:ext uri="{9D8B030D-6E8A-4147-A177-3AD203B41FA5}">
                      <a16:colId xmlns:a16="http://schemas.microsoft.com/office/drawing/2014/main" val="4235363537"/>
                    </a:ext>
                  </a:extLst>
                </a:gridCol>
              </a:tblGrid>
              <a:tr h="1324598">
                <a:tc>
                  <a:txBody>
                    <a:bodyPr/>
                    <a:lstStyle/>
                    <a:p>
                      <a:pPr marL="0" marR="0" lvl="0" indent="0" algn="ctr">
                        <a:lnSpc>
                          <a:spcPct val="90000"/>
                        </a:lnSpc>
                        <a:spcBef>
                          <a:spcPts val="1000"/>
                        </a:spcBef>
                        <a:spcAft>
                          <a:spcPts val="0"/>
                        </a:spcAft>
                        <a:buNone/>
                      </a:pPr>
                      <a:r>
                        <a:rPr lang="en-US" sz="1600" b="1" u="none" strike="noStrike" noProof="0">
                          <a:solidFill>
                            <a:srgbClr val="000000"/>
                          </a:solidFill>
                          <a:latin typeface="Times New Roman"/>
                        </a:rPr>
                        <a:t>NCV</a:t>
                      </a:r>
                      <a:endParaRPr lang="en-US" sz="1600">
                        <a:latin typeface="Times New Roman"/>
                      </a:endParaRPr>
                    </a:p>
                    <a:p>
                      <a:pPr lvl="0">
                        <a:buNone/>
                      </a:pPr>
                      <a:endParaRPr lang="en-US" sz="1600">
                        <a:latin typeface="Times New Roman"/>
                      </a:endParaRPr>
                    </a:p>
                  </a:txBody>
                  <a:tcPr/>
                </a:tc>
                <a:extLst>
                  <a:ext uri="{0D108BD9-81ED-4DB2-BD59-A6C34878D82A}">
                    <a16:rowId xmlns:a16="http://schemas.microsoft.com/office/drawing/2014/main" val="746206364"/>
                  </a:ext>
                </a:extLst>
              </a:tr>
              <a:tr h="1524711">
                <a:tc>
                  <a:txBody>
                    <a:bodyPr/>
                    <a:lstStyle/>
                    <a:p>
                      <a:pPr lvl="0" algn="l">
                        <a:lnSpc>
                          <a:spcPct val="100000"/>
                        </a:lnSpc>
                        <a:spcBef>
                          <a:spcPts val="0"/>
                        </a:spcBef>
                        <a:spcAft>
                          <a:spcPts val="0"/>
                        </a:spcAft>
                        <a:buNone/>
                      </a:pPr>
                      <a:r>
                        <a:rPr lang="en-US" sz="1600" b="0" i="0" u="none" strike="noStrike" noProof="0">
                          <a:solidFill>
                            <a:srgbClr val="000000"/>
                          </a:solidFill>
                          <a:latin typeface="Times New Roman"/>
                        </a:rPr>
                        <a:t>The Non-Constant Variance Score Test suggests that there is no significant evidence of heteroscedasticity in the model. </a:t>
                      </a:r>
                      <a:endParaRPr lang="en-US" b="0"/>
                    </a:p>
                    <a:p>
                      <a:pPr lvl="0" algn="l">
                        <a:lnSpc>
                          <a:spcPct val="100000"/>
                        </a:lnSpc>
                        <a:spcBef>
                          <a:spcPts val="0"/>
                        </a:spcBef>
                        <a:spcAft>
                          <a:spcPts val="0"/>
                        </a:spcAft>
                        <a:buNone/>
                      </a:pPr>
                      <a:endParaRPr lang="en-US" sz="1600" b="1" i="0" u="none" strike="noStrike" noProof="0">
                        <a:solidFill>
                          <a:srgbClr val="000000"/>
                        </a:solidFill>
                        <a:latin typeface="Times New Roman"/>
                      </a:endParaRPr>
                    </a:p>
                    <a:p>
                      <a:pPr lvl="0" algn="l">
                        <a:lnSpc>
                          <a:spcPct val="100000"/>
                        </a:lnSpc>
                        <a:spcBef>
                          <a:spcPts val="0"/>
                        </a:spcBef>
                        <a:spcAft>
                          <a:spcPts val="0"/>
                        </a:spcAft>
                        <a:buNone/>
                      </a:pPr>
                      <a:r>
                        <a:rPr lang="en-US" sz="1600" b="1" i="0" u="none" strike="noStrike" noProof="0">
                          <a:solidFill>
                            <a:srgbClr val="000000"/>
                          </a:solidFill>
                          <a:latin typeface="Times New Roman"/>
                        </a:rPr>
                        <a:t>Because the NCV results show a high Chi-Square and a p-value of 0.33262 (or greater than 0.05), we fail to reject the null hypothesis</a:t>
                      </a:r>
                      <a:endParaRPr lang="en-US"/>
                    </a:p>
                    <a:p>
                      <a:pPr lvl="0" algn="l">
                        <a:lnSpc>
                          <a:spcPct val="100000"/>
                        </a:lnSpc>
                        <a:spcBef>
                          <a:spcPts val="0"/>
                        </a:spcBef>
                        <a:spcAft>
                          <a:spcPts val="0"/>
                        </a:spcAft>
                        <a:buNone/>
                      </a:pPr>
                      <a:endParaRPr lang="en-US" sz="1600" b="1" i="0" u="none" strike="noStrike" noProof="0">
                        <a:solidFill>
                          <a:srgbClr val="000000"/>
                        </a:solidFill>
                        <a:latin typeface="Times New Roman"/>
                      </a:endParaRPr>
                    </a:p>
                    <a:p>
                      <a:pPr lvl="0" algn="l">
                        <a:lnSpc>
                          <a:spcPct val="100000"/>
                        </a:lnSpc>
                        <a:spcBef>
                          <a:spcPts val="0"/>
                        </a:spcBef>
                        <a:spcAft>
                          <a:spcPts val="0"/>
                        </a:spcAft>
                        <a:buNone/>
                      </a:pPr>
                      <a:r>
                        <a:rPr lang="en-US" sz="1600" b="0" i="0" u="none" strike="noStrike" noProof="0">
                          <a:solidFill>
                            <a:srgbClr val="000000"/>
                          </a:solidFill>
                          <a:latin typeface="Times New Roman"/>
                        </a:rPr>
                        <a:t>The variance of the residuals is likely constant, meeting the assumption of </a:t>
                      </a:r>
                      <a:r>
                        <a:rPr lang="en-US" sz="1600" b="1" i="0" u="none" strike="noStrike" noProof="0">
                          <a:solidFill>
                            <a:srgbClr val="000000"/>
                          </a:solidFill>
                          <a:latin typeface="Times New Roman"/>
                        </a:rPr>
                        <a:t>homoscedasticity</a:t>
                      </a:r>
                      <a:r>
                        <a:rPr lang="en-US" sz="1600" b="0" i="0" u="none" strike="noStrike" noProof="0">
                          <a:solidFill>
                            <a:srgbClr val="000000"/>
                          </a:solidFill>
                          <a:latin typeface="Times New Roman"/>
                        </a:rPr>
                        <a:t> for linear regression. </a:t>
                      </a:r>
                      <a:endParaRPr lang="en-US" sz="1600" b="0" i="0" u="none" strike="noStrike" noProof="0">
                        <a:latin typeface="Times New Roman"/>
                      </a:endParaRPr>
                    </a:p>
                  </a:txBody>
                  <a:tcPr/>
                </a:tc>
                <a:extLst>
                  <a:ext uri="{0D108BD9-81ED-4DB2-BD59-A6C34878D82A}">
                    <a16:rowId xmlns:a16="http://schemas.microsoft.com/office/drawing/2014/main" val="3940242580"/>
                  </a:ext>
                </a:extLst>
              </a:tr>
            </a:tbl>
          </a:graphicData>
        </a:graphic>
      </p:graphicFrame>
      <p:sp>
        <p:nvSpPr>
          <p:cNvPr id="2" name="Title 1">
            <a:extLst>
              <a:ext uri="{FF2B5EF4-FFF2-40B4-BE49-F238E27FC236}">
                <a16:creationId xmlns:a16="http://schemas.microsoft.com/office/drawing/2014/main" id="{ABD9A8CD-54CC-FAEF-0F89-27130D9C267D}"/>
              </a:ext>
            </a:extLst>
          </p:cNvPr>
          <p:cNvSpPr>
            <a:spLocks noGrp="1"/>
          </p:cNvSpPr>
          <p:nvPr>
            <p:ph type="title"/>
          </p:nvPr>
        </p:nvSpPr>
        <p:spPr>
          <a:xfrm>
            <a:off x="838200" y="307285"/>
            <a:ext cx="10515600" cy="605931"/>
          </a:xfrm>
        </p:spPr>
        <p:txBody>
          <a:bodyPr>
            <a:normAutofit/>
          </a:bodyPr>
          <a:lstStyle/>
          <a:p>
            <a:pPr algn="ctr"/>
            <a:r>
              <a:rPr lang="en-US" sz="2800" b="1">
                <a:solidFill>
                  <a:schemeClr val="tx2">
                    <a:lumMod val="50000"/>
                    <a:lumOff val="50000"/>
                  </a:schemeClr>
                </a:solidFill>
                <a:latin typeface="Times New Roman"/>
                <a:ea typeface="+mj-lt"/>
                <a:cs typeface="Times New Roman"/>
              </a:rPr>
              <a:t>Assumption Testing</a:t>
            </a:r>
            <a:endParaRPr lang="en-US" sz="2800">
              <a:solidFill>
                <a:schemeClr val="tx2">
                  <a:lumMod val="50000"/>
                  <a:lumOff val="50000"/>
                </a:schemeClr>
              </a:solidFill>
              <a:latin typeface="Times New Roman"/>
              <a:cs typeface="Times New Roman"/>
            </a:endParaRPr>
          </a:p>
        </p:txBody>
      </p:sp>
      <p:pic>
        <p:nvPicPr>
          <p:cNvPr id="4" name="Picture 3" descr="A black background with white text&#10;&#10;Description automatically generated">
            <a:extLst>
              <a:ext uri="{FF2B5EF4-FFF2-40B4-BE49-F238E27FC236}">
                <a16:creationId xmlns:a16="http://schemas.microsoft.com/office/drawing/2014/main" id="{6CAE170F-5D9C-B657-A9C1-3FEAFB5BC5D3}"/>
              </a:ext>
            </a:extLst>
          </p:cNvPr>
          <p:cNvPicPr>
            <a:picLocks noChangeAspect="1"/>
          </p:cNvPicPr>
          <p:nvPr/>
        </p:nvPicPr>
        <p:blipFill>
          <a:blip r:embed="rId2"/>
          <a:stretch>
            <a:fillRect/>
          </a:stretch>
        </p:blipFill>
        <p:spPr>
          <a:xfrm>
            <a:off x="642866" y="1506325"/>
            <a:ext cx="3342214" cy="418532"/>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8B87D564-2104-28F1-2CDF-E100D2A0946F}"/>
              </a:ext>
            </a:extLst>
          </p:cNvPr>
          <p:cNvPicPr>
            <a:picLocks noChangeAspect="1"/>
          </p:cNvPicPr>
          <p:nvPr/>
        </p:nvPicPr>
        <p:blipFill>
          <a:blip r:embed="rId3"/>
          <a:stretch>
            <a:fillRect/>
          </a:stretch>
        </p:blipFill>
        <p:spPr>
          <a:xfrm>
            <a:off x="4189502" y="1436092"/>
            <a:ext cx="3410667" cy="605931"/>
          </a:xfrm>
          <a:prstGeom prst="rect">
            <a:avLst/>
          </a:prstGeom>
        </p:spPr>
      </p:pic>
      <p:pic>
        <p:nvPicPr>
          <p:cNvPr id="6" name="Picture 5" descr="A black screen with white text&#10;&#10;Description automatically generated">
            <a:extLst>
              <a:ext uri="{FF2B5EF4-FFF2-40B4-BE49-F238E27FC236}">
                <a16:creationId xmlns:a16="http://schemas.microsoft.com/office/drawing/2014/main" id="{139AD9C5-D647-CCFD-CA47-46F366A77A17}"/>
              </a:ext>
            </a:extLst>
          </p:cNvPr>
          <p:cNvPicPr>
            <a:picLocks noChangeAspect="1"/>
          </p:cNvPicPr>
          <p:nvPr/>
        </p:nvPicPr>
        <p:blipFill>
          <a:blip r:embed="rId4"/>
          <a:srcRect l="31157" b="-813"/>
          <a:stretch/>
        </p:blipFill>
        <p:spPr>
          <a:xfrm>
            <a:off x="7815751" y="1505634"/>
            <a:ext cx="3878241" cy="1229096"/>
          </a:xfrm>
          <a:prstGeom prst="rect">
            <a:avLst/>
          </a:prstGeom>
        </p:spPr>
      </p:pic>
    </p:spTree>
    <p:extLst>
      <p:ext uri="{BB962C8B-B14F-4D97-AF65-F5344CB8AC3E}">
        <p14:creationId xmlns:p14="http://schemas.microsoft.com/office/powerpoint/2010/main" val="1254025301"/>
      </p:ext>
    </p:extLst>
  </p:cSld>
  <p:clrMapOvr>
    <a:masterClrMapping/>
  </p:clrMapOvr>
  <mc:AlternateContent xmlns:mc="http://schemas.openxmlformats.org/markup-compatibility/2006" xmlns:p14="http://schemas.microsoft.com/office/powerpoint/2010/main">
    <mc:Choice Requires="p14">
      <p:transition spd="slow" p14:dur="2000" advTm="97868"/>
    </mc:Choice>
    <mc:Fallback xmlns="">
      <p:transition spd="slow" advTm="978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AF654-FAE9-D370-9F28-9D87081CF5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E1110-3B38-168A-CD5E-F7A06740A27F}"/>
              </a:ext>
            </a:extLst>
          </p:cNvPr>
          <p:cNvSpPr>
            <a:spLocks noGrp="1"/>
          </p:cNvSpPr>
          <p:nvPr>
            <p:ph type="title"/>
          </p:nvPr>
        </p:nvSpPr>
        <p:spPr>
          <a:xfrm>
            <a:off x="734290" y="385003"/>
            <a:ext cx="10515600" cy="631464"/>
          </a:xfrm>
        </p:spPr>
        <p:txBody>
          <a:bodyPr>
            <a:normAutofit/>
          </a:bodyPr>
          <a:lstStyle/>
          <a:p>
            <a:r>
              <a:rPr lang="en-US" sz="2800" b="1">
                <a:solidFill>
                  <a:schemeClr val="tx2">
                    <a:lumMod val="50000"/>
                    <a:lumOff val="50000"/>
                  </a:schemeClr>
                </a:solidFill>
                <a:latin typeface="Times New Roman"/>
                <a:cs typeface="Times New Roman"/>
              </a:rPr>
              <a:t>Influential Observations</a:t>
            </a:r>
            <a:endParaRPr lang="en-US" sz="4000"/>
          </a:p>
        </p:txBody>
      </p:sp>
      <p:sp>
        <p:nvSpPr>
          <p:cNvPr id="3" name="Content Placeholder 2">
            <a:extLst>
              <a:ext uri="{FF2B5EF4-FFF2-40B4-BE49-F238E27FC236}">
                <a16:creationId xmlns:a16="http://schemas.microsoft.com/office/drawing/2014/main" id="{19247084-5DC0-6F43-CD5D-9051DAF405B8}"/>
              </a:ext>
            </a:extLst>
          </p:cNvPr>
          <p:cNvSpPr>
            <a:spLocks noGrp="1"/>
          </p:cNvSpPr>
          <p:nvPr>
            <p:ph idx="1"/>
          </p:nvPr>
        </p:nvSpPr>
        <p:spPr/>
        <p:txBody>
          <a:bodyPr vert="horz" lIns="91440" tIns="45720" rIns="91440" bIns="45720" rtlCol="0" anchor="t">
            <a:normAutofit/>
          </a:bodyPr>
          <a:lstStyle/>
          <a:p>
            <a:pPr marL="0" indent="0">
              <a:buNone/>
            </a:pPr>
            <a:endParaRPr lang="en-US" sz="2400">
              <a:latin typeface="Times New Roman"/>
              <a:cs typeface="Times New Roman"/>
            </a:endParaRPr>
          </a:p>
          <a:p>
            <a:pPr marL="457200" indent="-457200">
              <a:buFont typeface="Calibri" panose="020B0604020202020204" pitchFamily="34" charset="0"/>
              <a:buChar char="-"/>
            </a:pPr>
            <a:endParaRPr lang="en-US" sz="2400">
              <a:latin typeface="Times New Roman"/>
              <a:cs typeface="Times New Roman"/>
            </a:endParaRPr>
          </a:p>
        </p:txBody>
      </p:sp>
      <p:sp>
        <p:nvSpPr>
          <p:cNvPr id="5" name="TextBox 4">
            <a:extLst>
              <a:ext uri="{FF2B5EF4-FFF2-40B4-BE49-F238E27FC236}">
                <a16:creationId xmlns:a16="http://schemas.microsoft.com/office/drawing/2014/main" id="{813C3BA9-6DF0-0576-72DA-1A3DE1816564}"/>
              </a:ext>
            </a:extLst>
          </p:cNvPr>
          <p:cNvSpPr txBox="1"/>
          <p:nvPr/>
        </p:nvSpPr>
        <p:spPr>
          <a:xfrm>
            <a:off x="734290" y="1021127"/>
            <a:ext cx="1061951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Times New Roman" panose="02020603050405020304" pitchFamily="18" charset="0"/>
                <a:cs typeface="Times New Roman" panose="02020603050405020304" pitchFamily="18" charset="0"/>
              </a:rPr>
              <a:t>By using the p-value method and setting out alpha level to 0.001, we can then look at the p-values for each independent variable to find which ones are significant.</a:t>
            </a:r>
          </a:p>
          <a:p>
            <a:endParaRPr lang="en-US" sz="1600">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Number of Flights: </a:t>
            </a:r>
            <a:r>
              <a:rPr lang="en-US" sz="1600">
                <a:latin typeface="Times New Roman" panose="02020603050405020304" pitchFamily="18" charset="0"/>
                <a:cs typeface="Times New Roman" panose="02020603050405020304" pitchFamily="18" charset="0"/>
              </a:rPr>
              <a:t>Airlines can reduce delays by optimizing the scheduling of flights, especially during peak hours. Spacing out flights more effectively can prevent congestion at both departure and arrival airports, improving on-time performance.</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Baggage Loading Time:</a:t>
            </a:r>
            <a:r>
              <a:rPr lang="en-US" sz="1600">
                <a:latin typeface="Times New Roman" panose="02020603050405020304" pitchFamily="18" charset="0"/>
                <a:cs typeface="Times New Roman" panose="02020603050405020304" pitchFamily="18" charset="0"/>
              </a:rPr>
              <a:t> Airlines should invest in more efficient baggage handling systems or increase staffing during peak times to streamline the loading process. This could significantly reduce delays associated with long turnaround times.</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Late Arrival of Previous Flights: </a:t>
            </a:r>
            <a:r>
              <a:rPr lang="en-US" sz="1600">
                <a:latin typeface="Times New Roman" panose="02020603050405020304" pitchFamily="18" charset="0"/>
                <a:cs typeface="Times New Roman" panose="02020603050405020304" pitchFamily="18" charset="0"/>
              </a:rPr>
              <a:t>Delays caused by late-arriving aircraft can be mitigated by improving the coordination between flights, including better buffer times between arrivals and departures. Airlines could also explore contingency plans, such as having backup aircraft or crew ready when delays occur.</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Airport Distance: </a:t>
            </a:r>
            <a:r>
              <a:rPr lang="en-US" sz="1600">
                <a:latin typeface="Times New Roman" panose="02020603050405020304" pitchFamily="18" charset="0"/>
                <a:cs typeface="Times New Roman" panose="02020603050405020304" pitchFamily="18" charset="0"/>
              </a:rPr>
              <a:t>For longer flights, airlines can reduce potential delays by scheduling additional buffer times for longer routes or improving fuel management to minimize the impact of longer airport distances on arrival times.</a:t>
            </a:r>
          </a:p>
          <a:p>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Support Crew Availability:</a:t>
            </a:r>
            <a:r>
              <a:rPr lang="en-US" sz="1600">
                <a:latin typeface="Times New Roman" panose="02020603050405020304" pitchFamily="18" charset="0"/>
                <a:cs typeface="Times New Roman" panose="02020603050405020304" pitchFamily="18" charset="0"/>
              </a:rPr>
              <a:t> Ensuring that there are enough support crew members available during critical operational periods is essential. Airlines should consider increasing staffing or cross-training crew members to handle multiple operational roles during high-demand times, which could lead to faster aircraft turnarounds and fewer delays.</a:t>
            </a:r>
          </a:p>
        </p:txBody>
      </p:sp>
    </p:spTree>
    <p:extLst>
      <p:ext uri="{BB962C8B-B14F-4D97-AF65-F5344CB8AC3E}">
        <p14:creationId xmlns:p14="http://schemas.microsoft.com/office/powerpoint/2010/main" val="30432749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1806</Words>
  <Application>Microsoft Macintosh PowerPoint</Application>
  <PresentationFormat>Widescreen</PresentationFormat>
  <Paragraphs>117</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Calibri</vt:lpstr>
      <vt:lpstr>Times New Roman</vt:lpstr>
      <vt:lpstr>Office Theme</vt:lpstr>
      <vt:lpstr>Exploratory Data Analysis 3</vt:lpstr>
      <vt:lpstr>Variables Selection</vt:lpstr>
      <vt:lpstr>Model Building &amp; Interpretation; Training Data</vt:lpstr>
      <vt:lpstr>Methodology; Multiple Linear Regression Equation</vt:lpstr>
      <vt:lpstr>Model Diagnosis</vt:lpstr>
      <vt:lpstr>Model Prediction on Test Data</vt:lpstr>
      <vt:lpstr>Model Assumptions</vt:lpstr>
      <vt:lpstr>Assumption Testing</vt:lpstr>
      <vt:lpstr>Influential Observations</vt:lpstr>
      <vt:lpstr>Further Model Refinements</vt:lpstr>
      <vt:lpstr>Other Models Tested</vt:lpstr>
      <vt:lpstr>Why incorporate Lasso?</vt:lpstr>
      <vt:lpstr>Conclusions</vt:lpstr>
      <vt:lpstr>Thank you!</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Brianna L. Palmisano</dc:creator>
  <cp:lastModifiedBy>Brianna L. Palmisano</cp:lastModifiedBy>
  <cp:revision>2</cp:revision>
  <dcterms:created xsi:type="dcterms:W3CDTF">2024-11-14T21:24:27Z</dcterms:created>
  <dcterms:modified xsi:type="dcterms:W3CDTF">2024-11-14T21:26:32Z</dcterms:modified>
</cp:coreProperties>
</file>